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58" r:id="rId3"/>
    <p:sldId id="259" r:id="rId4"/>
    <p:sldId id="260" r:id="rId5"/>
    <p:sldId id="262" r:id="rId6"/>
    <p:sldId id="256" r:id="rId7"/>
    <p:sldId id="261" r:id="rId8"/>
    <p:sldId id="263" r:id="rId9"/>
    <p:sldId id="264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669E"/>
    <a:srgbClr val="D4E6F8"/>
    <a:srgbClr val="C4D4E4"/>
    <a:srgbClr val="659BFE"/>
    <a:srgbClr val="23386E"/>
    <a:srgbClr val="4456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95"/>
  </p:normalViewPr>
  <p:slideViewPr>
    <p:cSldViewPr snapToGrid="0">
      <p:cViewPr>
        <p:scale>
          <a:sx n="88" d="100"/>
          <a:sy n="88" d="100"/>
        </p:scale>
        <p:origin x="1584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41C65-5B40-044A-9BA0-90B5F1ADB955}" type="datetimeFigureOut">
              <a:rPr lang="en-FR" smtClean="0"/>
              <a:t>22/10/2023</a:t>
            </a:fld>
            <a:endParaRPr lang="en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4FFF7F-EDA0-0946-8CC8-08BAA68563E5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382669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F7F-EDA0-0946-8CC8-08BAA68563E5}" type="slidenum">
              <a:rPr lang="en-FR" smtClean="0"/>
              <a:t>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8958847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F7F-EDA0-0946-8CC8-08BAA68563E5}" type="slidenum">
              <a:rPr lang="en-FR" smtClean="0"/>
              <a:t>10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23902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F7F-EDA0-0946-8CC8-08BAA68563E5}" type="slidenum">
              <a:rPr lang="en-FR" smtClean="0"/>
              <a:t>11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747732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F7F-EDA0-0946-8CC8-08BAA68563E5}" type="slidenum">
              <a:rPr lang="en-FR" smtClean="0"/>
              <a:t>12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065652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F7F-EDA0-0946-8CC8-08BAA68563E5}" type="slidenum">
              <a:rPr lang="en-FR" smtClean="0"/>
              <a:t>13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972204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F7F-EDA0-0946-8CC8-08BAA68563E5}" type="slidenum">
              <a:rPr lang="en-FR" smtClean="0"/>
              <a:t>2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65693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F7F-EDA0-0946-8CC8-08BAA68563E5}" type="slidenum">
              <a:rPr lang="en-FR" smtClean="0"/>
              <a:t>3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75996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F7F-EDA0-0946-8CC8-08BAA68563E5}" type="slidenum">
              <a:rPr lang="en-FR" smtClean="0"/>
              <a:t>4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4112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F7F-EDA0-0946-8CC8-08BAA68563E5}" type="slidenum">
              <a:rPr lang="en-FR" smtClean="0"/>
              <a:t>5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178553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F7F-EDA0-0946-8CC8-08BAA68563E5}" type="slidenum">
              <a:rPr lang="en-FR" smtClean="0"/>
              <a:t>6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5960874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F7F-EDA0-0946-8CC8-08BAA68563E5}" type="slidenum">
              <a:rPr lang="en-FR" smtClean="0"/>
              <a:t>7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63930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F7F-EDA0-0946-8CC8-08BAA68563E5}" type="slidenum">
              <a:rPr lang="en-FR" smtClean="0"/>
              <a:t>8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6047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4FFF7F-EDA0-0946-8CC8-08BAA68563E5}" type="slidenum">
              <a:rPr lang="en-FR" smtClean="0"/>
              <a:t>9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36401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2DC16-AC69-0157-D25E-85F4FE4EB4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C9EFE6-FDD3-7BCE-5E69-95CE33E86B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29749-A995-145D-0B56-4E1648C04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EAB1-3004-A24D-80DB-E83201BAD999}" type="datetimeFigureOut">
              <a:rPr lang="en-FR" smtClean="0"/>
              <a:t>22/10/2023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DA5EF8-CE8A-6A9D-C4E9-E614B9A78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C1F18-A0FE-95A2-4036-94249E14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6875-F63A-2A44-AB42-54F252CCEB4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517160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9E6F3-28E3-064B-04A5-8181E4B76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44128-DDCE-C3EB-52A3-16CB0A968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94378-06D4-8DD6-39CC-747CD409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EAB1-3004-A24D-80DB-E83201BAD999}" type="datetimeFigureOut">
              <a:rPr lang="en-FR" smtClean="0"/>
              <a:t>22/10/2023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3DE10-1239-2484-93FD-59EED980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BC3D8-F314-D2F3-429A-42766A409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6875-F63A-2A44-AB42-54F252CCEB4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58171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5A6C78-FD07-8671-7FC3-9BFC4C8166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017C45-C361-0CBD-A3F3-B4DACED475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62D24-E844-BBCB-64C4-72A89D627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EAB1-3004-A24D-80DB-E83201BAD999}" type="datetimeFigureOut">
              <a:rPr lang="en-FR" smtClean="0"/>
              <a:t>22/10/2023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1A351-8AD7-8FBD-F9D2-7903F4D4A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23D8F-51A6-72A1-6099-0A356D9F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6875-F63A-2A44-AB42-54F252CCEB4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34528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A08EA-C6EB-03A2-2DE6-693D12A25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250DF-4F13-18F5-BAF0-2FA03D09A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BEBA3-7953-2238-D93B-845279684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EAB1-3004-A24D-80DB-E83201BAD999}" type="datetimeFigureOut">
              <a:rPr lang="en-FR" smtClean="0"/>
              <a:t>22/10/2023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523A9-8610-9988-D53B-AB8E83E95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82A6D-706E-E011-9621-BC24C8EBF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6875-F63A-2A44-AB42-54F252CCEB4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32721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EC42E-B4D1-3CDD-540B-E1BA9C10B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2E8EC2-6ACF-DCB0-AF2F-400810FE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DC11B-318F-2432-A9FE-B01AB7571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EAB1-3004-A24D-80DB-E83201BAD999}" type="datetimeFigureOut">
              <a:rPr lang="en-FR" smtClean="0"/>
              <a:t>22/10/2023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1503E-B8DB-DFEA-D866-60A42CE20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33B28-841D-18E4-2212-E382E0CC1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6875-F63A-2A44-AB42-54F252CCEB4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068802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E0949-56E9-2293-3775-30CCD7F3F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AE0133-70C4-F820-121E-7257582ECE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919D9-D120-74DB-326E-C4847840D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435C0-A3BF-4BA2-2952-EAD620127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EAB1-3004-A24D-80DB-E83201BAD999}" type="datetimeFigureOut">
              <a:rPr lang="en-FR" smtClean="0"/>
              <a:t>22/10/2023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85088D-3205-BAFE-E02C-FCC563BB1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05503-C150-9CC2-10E0-BAA5238D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6875-F63A-2A44-AB42-54F252CCEB4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211092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E2BF4-0F33-5B44-8CE3-88BF7E9B1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7C880C-E4C7-D2AE-CD4C-00B4DFAB6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F8DABD-2466-F702-ACA2-9B87160E9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AC32DF-DC9B-B81C-04D7-F18A0C33F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B34CCE-31FD-A72D-4F67-69C8166AC2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D2B868-8703-680A-3D0C-91A91C081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EAB1-3004-A24D-80DB-E83201BAD999}" type="datetimeFigureOut">
              <a:rPr lang="en-FR" smtClean="0"/>
              <a:t>22/10/2023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4601F3-9FE8-D065-FE01-595552F4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6E619D-B333-C066-2B40-AB7B42591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6875-F63A-2A44-AB42-54F252CCEB4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72218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43B1A-F497-E0CE-DB66-227ABADF9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043E5B-3153-B33C-705B-F578DF7A8C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EAB1-3004-A24D-80DB-E83201BAD999}" type="datetimeFigureOut">
              <a:rPr lang="en-FR" smtClean="0"/>
              <a:t>22/10/2023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60BD7-AE93-E901-E736-915AF7C9A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55547A-D367-6D23-9EF5-FCE86535B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6875-F63A-2A44-AB42-54F252CCEB4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702330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090461-5E29-D863-7AAE-B24FB411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EAB1-3004-A24D-80DB-E83201BAD999}" type="datetimeFigureOut">
              <a:rPr lang="en-FR" smtClean="0"/>
              <a:t>22/10/2023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656B0F-BFC0-19BC-ACD7-6CDCAD28E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7CA151-1D51-C5B8-F1E7-ED21D7043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6875-F63A-2A44-AB42-54F252CCEB4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609237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2787-23D3-11C8-8AB8-24CF7BAC6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9D1F7-B772-AC7C-0B6F-052F2A9AD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73749-48FF-7736-80D9-1121E9B5F8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06F5E-4B40-002B-E0A7-1DA1CDF46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EAB1-3004-A24D-80DB-E83201BAD999}" type="datetimeFigureOut">
              <a:rPr lang="en-FR" smtClean="0"/>
              <a:t>22/10/2023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4D4B3A-B8FC-8DD1-DEDA-FDE7A5181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D35C51-77C0-0616-15D6-34DCB3F55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6875-F63A-2A44-AB42-54F252CCEB4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291166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4F5CA-8D8F-0183-F0CB-0AC2C7754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B1B109-6FD6-15B6-43EB-0D3263EA92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27CCA5-728E-F2C1-B0D0-64549DB16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116A73-E462-0B64-358E-D4CEF20D4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AEAB1-3004-A24D-80DB-E83201BAD999}" type="datetimeFigureOut">
              <a:rPr lang="en-FR" smtClean="0"/>
              <a:t>22/10/2023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41B5C-08B8-7F27-B1F7-8D8F44E1B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C22948-3058-8342-3898-3FF103706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F6875-F63A-2A44-AB42-54F252CCEB4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4246998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445683"/>
            </a:gs>
            <a:gs pos="0">
              <a:srgbClr val="23386E"/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E7F3CB-2467-DE1D-9319-702223829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6D1F4-1E4E-C633-4A6F-00D610F77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C5DED-D9E2-C10E-CF4C-EC3B7C348B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AEAB1-3004-A24D-80DB-E83201BAD999}" type="datetimeFigureOut">
              <a:rPr lang="en-FR" smtClean="0"/>
              <a:t>22/10/2023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DEB49-A5B0-82CD-88BF-FD6C48797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E321A-0CFC-AF91-E9B4-500580FE1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F6875-F63A-2A44-AB42-54F252CCEB40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85244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5.pn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1.png"/><Relationship Id="rId5" Type="http://schemas.openxmlformats.org/officeDocument/2006/relationships/image" Target="../media/image18.jp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3" Type="http://schemas.openxmlformats.org/officeDocument/2006/relationships/image" Target="../media/image1.png"/><Relationship Id="rId7" Type="http://schemas.openxmlformats.org/officeDocument/2006/relationships/image" Target="../media/image15.sv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43.svg"/><Relationship Id="rId5" Type="http://schemas.openxmlformats.org/officeDocument/2006/relationships/image" Target="../media/image39.svg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4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EEF7A36-9319-A5A3-BB54-C716D3FB0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100" y="6301825"/>
            <a:ext cx="1358900" cy="5561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C69D64-90D4-425F-9A5F-021D672C1C7E}"/>
              </a:ext>
            </a:extLst>
          </p:cNvPr>
          <p:cNvSpPr txBox="1"/>
          <p:nvPr/>
        </p:nvSpPr>
        <p:spPr>
          <a:xfrm>
            <a:off x="1894384" y="1436063"/>
            <a:ext cx="7785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dirty="0">
                <a:solidFill>
                  <a:srgbClr val="D4E6F8"/>
                </a:solidFill>
                <a:latin typeface="Helvetica" pitchFamily="2" charset="0"/>
                <a:cs typeface="AL BAYAN PLAIN" pitchFamily="2" charset="-78"/>
              </a:rPr>
              <a:t>1,561,739</a:t>
            </a:r>
            <a:endParaRPr lang="en-FR" sz="9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6012A5-3953-EAD7-2E7D-428BFB838875}"/>
              </a:ext>
            </a:extLst>
          </p:cNvPr>
          <p:cNvSpPr txBox="1"/>
          <p:nvPr/>
        </p:nvSpPr>
        <p:spPr>
          <a:xfrm>
            <a:off x="1894384" y="2778085"/>
            <a:ext cx="77851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800" b="1" dirty="0">
                <a:solidFill>
                  <a:srgbClr val="D4E6F8"/>
                </a:solidFill>
                <a:latin typeface="Helvetica" pitchFamily="2" charset="0"/>
                <a:cs typeface="AL BAYAN PLAIN" pitchFamily="2" charset="-78"/>
              </a:rPr>
              <a:t>stolen cards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16566-010A-129F-7B0E-56D0B717F264}"/>
              </a:ext>
            </a:extLst>
          </p:cNvPr>
          <p:cNvSpPr txBox="1"/>
          <p:nvPr/>
        </p:nvSpPr>
        <p:spPr>
          <a:xfrm>
            <a:off x="1894384" y="4573369"/>
            <a:ext cx="7785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rgbClr val="D4E6F8"/>
                </a:solidFill>
                <a:latin typeface="Helvetica" pitchFamily="2" charset="0"/>
                <a:cs typeface="AL BAYAN PLAIN" pitchFamily="2" charset="-78"/>
              </a:rPr>
              <a:t>in 2021 only in the US.</a:t>
            </a:r>
          </a:p>
        </p:txBody>
      </p:sp>
    </p:spTree>
    <p:extLst>
      <p:ext uri="{BB962C8B-B14F-4D97-AF65-F5344CB8AC3E}">
        <p14:creationId xmlns:p14="http://schemas.microsoft.com/office/powerpoint/2010/main" val="3607229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building&#10;&#10;Description automatically generated">
            <a:extLst>
              <a:ext uri="{FF2B5EF4-FFF2-40B4-BE49-F238E27FC236}">
                <a16:creationId xmlns:a16="http://schemas.microsoft.com/office/drawing/2014/main" id="{412C29F3-EB9A-E802-CF1D-899167B89FB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-1491560" y="0"/>
            <a:ext cx="15175117" cy="10100936"/>
          </a:xfrm>
          <a:prstGeom prst="rect">
            <a:avLst/>
          </a:prstGeom>
          <a:ln>
            <a:noFill/>
          </a:ln>
          <a:effectLst>
            <a:softEdge rad="920407"/>
          </a:effectLst>
        </p:spPr>
      </p:pic>
      <p:pic>
        <p:nvPicPr>
          <p:cNvPr id="10" name="Picture 9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EEF7A36-9319-A5A3-BB54-C716D3FB08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6550" y="135590"/>
            <a:ext cx="1358900" cy="556174"/>
          </a:xfrm>
          <a:prstGeom prst="rect">
            <a:avLst/>
          </a:prstGeom>
        </p:spPr>
      </p:pic>
      <p:pic>
        <p:nvPicPr>
          <p:cNvPr id="3" name="Screen Recording 2023-10-22 at 10.11.07 AM">
            <a:hlinkClick r:id="" action="ppaction://media"/>
            <a:extLst>
              <a:ext uri="{FF2B5EF4-FFF2-40B4-BE49-F238E27FC236}">
                <a16:creationId xmlns:a16="http://schemas.microsoft.com/office/drawing/2014/main" id="{91F0C0EF-FEA2-49D8-2B19-77AB270F8FF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42.1716"/>
                </p14:media>
              </p:ext>
            </p:extLst>
          </p:nvPr>
        </p:nvPicPr>
        <p:blipFill rotWithShape="1">
          <a:blip r:embed="rId7"/>
          <a:srcRect t="3944"/>
          <a:stretch/>
        </p:blipFill>
        <p:spPr>
          <a:xfrm>
            <a:off x="1294043" y="691764"/>
            <a:ext cx="9603914" cy="599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3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building&#10;&#10;Description automatically generated">
            <a:extLst>
              <a:ext uri="{FF2B5EF4-FFF2-40B4-BE49-F238E27FC236}">
                <a16:creationId xmlns:a16="http://schemas.microsoft.com/office/drawing/2014/main" id="{412C29F3-EB9A-E802-CF1D-899167B89F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491560" y="0"/>
            <a:ext cx="15175117" cy="10100936"/>
          </a:xfrm>
          <a:prstGeom prst="rect">
            <a:avLst/>
          </a:prstGeom>
          <a:ln>
            <a:noFill/>
          </a:ln>
          <a:effectLst>
            <a:softEdge rad="920407"/>
          </a:effectLst>
        </p:spPr>
      </p:pic>
      <p:pic>
        <p:nvPicPr>
          <p:cNvPr id="10" name="Picture 9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EEF7A36-9319-A5A3-BB54-C716D3FB0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550" y="135590"/>
            <a:ext cx="1358900" cy="55617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A69E01-C0A5-8A19-31A0-D2A63C4EA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804" y="736662"/>
            <a:ext cx="9818387" cy="557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78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building&#10;&#10;Description automatically generated">
            <a:extLst>
              <a:ext uri="{FF2B5EF4-FFF2-40B4-BE49-F238E27FC236}">
                <a16:creationId xmlns:a16="http://schemas.microsoft.com/office/drawing/2014/main" id="{412C29F3-EB9A-E802-CF1D-899167B89F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491560" y="0"/>
            <a:ext cx="15175117" cy="10100936"/>
          </a:xfrm>
          <a:prstGeom prst="rect">
            <a:avLst/>
          </a:prstGeom>
          <a:ln>
            <a:noFill/>
          </a:ln>
          <a:effectLst>
            <a:softEdge rad="920407"/>
          </a:effectLst>
        </p:spPr>
      </p:pic>
      <p:pic>
        <p:nvPicPr>
          <p:cNvPr id="10" name="Picture 9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EEF7A36-9319-A5A3-BB54-C716D3FB0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550" y="135590"/>
            <a:ext cx="1358900" cy="5561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C30CD3-5C8E-97EF-4105-654FA1FEB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804" y="736662"/>
            <a:ext cx="9818387" cy="557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34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0669E">
                <a:alpha val="91514"/>
              </a:srgbClr>
            </a:gs>
            <a:gs pos="100000">
              <a:srgbClr val="23386E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EEF7A36-9319-A5A3-BB54-C716D3FB0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6550" y="458201"/>
            <a:ext cx="1358900" cy="5561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39C552-1D7C-A700-33E5-B37B751798A1}"/>
              </a:ext>
            </a:extLst>
          </p:cNvPr>
          <p:cNvSpPr txBox="1"/>
          <p:nvPr/>
        </p:nvSpPr>
        <p:spPr>
          <a:xfrm>
            <a:off x="1515260" y="1453217"/>
            <a:ext cx="9771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1" i="0" u="none" strike="noStrike" dirty="0">
                <a:solidFill>
                  <a:srgbClr val="C4D4E4"/>
                </a:solidFill>
                <a:effectLst/>
                <a:latin typeface="Arial" panose="020B0604020202020204" pitchFamily="34" charset="0"/>
              </a:rPr>
              <a:t>much less time </a:t>
            </a:r>
            <a:r>
              <a:rPr lang="en-GB" sz="2400" i="0" u="none" strike="noStrike" dirty="0">
                <a:solidFill>
                  <a:srgbClr val="C4D4E4"/>
                </a:solidFill>
                <a:effectLst/>
                <a:latin typeface="Arial" panose="020B0604020202020204" pitchFamily="34" charset="0"/>
              </a:rPr>
              <a:t>required to process a refund request</a:t>
            </a:r>
            <a:endParaRPr lang="en-GB" sz="2400" dirty="0">
              <a:solidFill>
                <a:srgbClr val="C4D4E4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E0ED06-BC8E-6EC3-FA8B-ECF39879DF5D}"/>
              </a:ext>
            </a:extLst>
          </p:cNvPr>
          <p:cNvSpPr txBox="1"/>
          <p:nvPr/>
        </p:nvSpPr>
        <p:spPr>
          <a:xfrm>
            <a:off x="1515260" y="2419968"/>
            <a:ext cx="950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C4D4E4"/>
                </a:solidFill>
                <a:effectLst/>
                <a:latin typeface="Arial" panose="020B0604020202020204" pitchFamily="34" charset="0"/>
              </a:rPr>
              <a:t>simplify the work of a team of </a:t>
            </a:r>
            <a:r>
              <a:rPr lang="en-GB" sz="2400" b="1" i="0" u="none" strike="noStrike" dirty="0">
                <a:solidFill>
                  <a:srgbClr val="C4D4E4"/>
                </a:solidFill>
                <a:effectLst/>
                <a:latin typeface="Arial" panose="020B0604020202020204" pitchFamily="34" charset="0"/>
              </a:rPr>
              <a:t>twenty people in each district bank</a:t>
            </a:r>
            <a:endParaRPr lang="en-GB" sz="2400" b="0" dirty="0">
              <a:solidFill>
                <a:srgbClr val="C4D4E4"/>
              </a:solidFill>
              <a:effectLst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E3C7F-B2E3-BC80-41BC-3DB51AB2EED0}"/>
              </a:ext>
            </a:extLst>
          </p:cNvPr>
          <p:cNvSpPr txBox="1"/>
          <p:nvPr/>
        </p:nvSpPr>
        <p:spPr>
          <a:xfrm>
            <a:off x="1515260" y="3386719"/>
            <a:ext cx="60977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C4D4E4"/>
                </a:solidFill>
                <a:effectLst/>
                <a:latin typeface="Arial" panose="020B0604020202020204" pitchFamily="34" charset="0"/>
              </a:rPr>
              <a:t>help reduce </a:t>
            </a:r>
            <a:r>
              <a:rPr lang="en-GB" sz="2400" b="1" i="0" u="none" strike="noStrike" dirty="0">
                <a:solidFill>
                  <a:srgbClr val="C4D4E4"/>
                </a:solidFill>
                <a:effectLst/>
                <a:latin typeface="Arial" panose="020B0604020202020204" pitchFamily="34" charset="0"/>
              </a:rPr>
              <a:t>ecological impact</a:t>
            </a:r>
            <a:endParaRPr lang="en-GB" sz="2400" b="0" dirty="0">
              <a:solidFill>
                <a:srgbClr val="C4D4E4"/>
              </a:solidFill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AE2FAF-A29A-B6A4-20E5-16D0C11EA664}"/>
              </a:ext>
            </a:extLst>
          </p:cNvPr>
          <p:cNvSpPr txBox="1"/>
          <p:nvPr/>
        </p:nvSpPr>
        <p:spPr>
          <a:xfrm>
            <a:off x="1515260" y="4353470"/>
            <a:ext cx="80367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400" b="0" i="0" u="none" strike="noStrike" dirty="0">
                <a:solidFill>
                  <a:srgbClr val="C4D4E4"/>
                </a:solidFill>
                <a:effectLst/>
                <a:latin typeface="Arial" panose="020B0604020202020204" pitchFamily="34" charset="0"/>
              </a:rPr>
              <a:t>save money and labour for a bank</a:t>
            </a:r>
            <a:endParaRPr lang="en-GB" sz="2400" b="0" dirty="0">
              <a:solidFill>
                <a:srgbClr val="C4D4E4"/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6ECE2D-76CF-D789-1E47-BAD87166AE1A}"/>
              </a:ext>
            </a:extLst>
          </p:cNvPr>
          <p:cNvSpPr txBox="1"/>
          <p:nvPr/>
        </p:nvSpPr>
        <p:spPr>
          <a:xfrm>
            <a:off x="1515260" y="5320221"/>
            <a:ext cx="67521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u="none" strike="noStrike" dirty="0">
                <a:solidFill>
                  <a:srgbClr val="C4D4E4"/>
                </a:solidFill>
                <a:effectLst/>
                <a:latin typeface="Arial" panose="020B0604020202020204" pitchFamily="34" charset="0"/>
              </a:rPr>
              <a:t>save companies an average of </a:t>
            </a:r>
            <a:r>
              <a:rPr lang="en-GB" sz="2400" b="1" i="0" u="none" strike="noStrike" dirty="0">
                <a:solidFill>
                  <a:srgbClr val="C4D4E4"/>
                </a:solidFill>
                <a:effectLst/>
                <a:latin typeface="Arial" panose="020B0604020202020204" pitchFamily="34" charset="0"/>
              </a:rPr>
              <a:t>2% on turnover</a:t>
            </a:r>
            <a:endParaRPr lang="en-FR" sz="2400" dirty="0">
              <a:solidFill>
                <a:srgbClr val="C4D4E4"/>
              </a:solidFill>
            </a:endParaRPr>
          </a:p>
        </p:txBody>
      </p:sp>
      <p:pic>
        <p:nvPicPr>
          <p:cNvPr id="18" name="Graphic 17" descr="Stopwatch 33% with solid fill">
            <a:extLst>
              <a:ext uri="{FF2B5EF4-FFF2-40B4-BE49-F238E27FC236}">
                <a16:creationId xmlns:a16="http://schemas.microsoft.com/office/drawing/2014/main" id="{E1307B12-CA37-A6D0-83C8-01F2F4658E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5495" y="1400784"/>
            <a:ext cx="566530" cy="566530"/>
          </a:xfrm>
          <a:prstGeom prst="rect">
            <a:avLst/>
          </a:prstGeom>
        </p:spPr>
      </p:pic>
      <p:pic>
        <p:nvPicPr>
          <p:cNvPr id="20" name="Graphic 19" descr="Users with solid fill">
            <a:extLst>
              <a:ext uri="{FF2B5EF4-FFF2-40B4-BE49-F238E27FC236}">
                <a16:creationId xmlns:a16="http://schemas.microsoft.com/office/drawing/2014/main" id="{7BB8AF91-B5DD-F689-E332-3E34C359F5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5495" y="2367535"/>
            <a:ext cx="566530" cy="566530"/>
          </a:xfrm>
          <a:prstGeom prst="rect">
            <a:avLst/>
          </a:prstGeom>
        </p:spPr>
      </p:pic>
      <p:pic>
        <p:nvPicPr>
          <p:cNvPr id="22" name="Graphic 21" descr="Open hand with plant with solid fill">
            <a:extLst>
              <a:ext uri="{FF2B5EF4-FFF2-40B4-BE49-F238E27FC236}">
                <a16:creationId xmlns:a16="http://schemas.microsoft.com/office/drawing/2014/main" id="{6FB99C72-23E4-D1DA-9751-99042ACBA2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5495" y="3334286"/>
            <a:ext cx="566531" cy="566531"/>
          </a:xfrm>
          <a:prstGeom prst="rect">
            <a:avLst/>
          </a:prstGeom>
        </p:spPr>
      </p:pic>
      <p:pic>
        <p:nvPicPr>
          <p:cNvPr id="24" name="Graphic 23" descr="Coins with solid fill">
            <a:extLst>
              <a:ext uri="{FF2B5EF4-FFF2-40B4-BE49-F238E27FC236}">
                <a16:creationId xmlns:a16="http://schemas.microsoft.com/office/drawing/2014/main" id="{D8E54809-4E8A-EF2F-9654-033C46D5FC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5494" y="4301037"/>
            <a:ext cx="566531" cy="566531"/>
          </a:xfrm>
          <a:prstGeom prst="rect">
            <a:avLst/>
          </a:prstGeom>
        </p:spPr>
      </p:pic>
      <p:pic>
        <p:nvPicPr>
          <p:cNvPr id="26" name="Graphic 25" descr="Inbox with solid fill">
            <a:extLst>
              <a:ext uri="{FF2B5EF4-FFF2-40B4-BE49-F238E27FC236}">
                <a16:creationId xmlns:a16="http://schemas.microsoft.com/office/drawing/2014/main" id="{C787E8AA-D854-05F0-A7E5-CE4A7A899B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5494" y="5267788"/>
            <a:ext cx="566529" cy="56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184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EEF7A36-9319-A5A3-BB54-C716D3FB0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100" y="6301825"/>
            <a:ext cx="1358900" cy="5561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C69D64-90D4-425F-9A5F-021D672C1C7E}"/>
              </a:ext>
            </a:extLst>
          </p:cNvPr>
          <p:cNvSpPr txBox="1"/>
          <p:nvPr/>
        </p:nvSpPr>
        <p:spPr>
          <a:xfrm>
            <a:off x="1894384" y="1436063"/>
            <a:ext cx="77851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600" b="1" dirty="0">
                <a:solidFill>
                  <a:srgbClr val="D4E6F8"/>
                </a:solidFill>
                <a:latin typeface="Helvetica" pitchFamily="2" charset="0"/>
                <a:cs typeface="AL BAYAN PLAIN" pitchFamily="2" charset="-78"/>
              </a:rPr>
              <a:t>4,278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6012A5-3953-EAD7-2E7D-428BFB838875}"/>
              </a:ext>
            </a:extLst>
          </p:cNvPr>
          <p:cNvSpPr txBox="1"/>
          <p:nvPr/>
        </p:nvSpPr>
        <p:spPr>
          <a:xfrm>
            <a:off x="1894384" y="2778085"/>
            <a:ext cx="77851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800" b="1" dirty="0">
                <a:solidFill>
                  <a:srgbClr val="D4E6F8"/>
                </a:solidFill>
                <a:latin typeface="Helvetica" pitchFamily="2" charset="0"/>
                <a:cs typeface="AL BAYAN PLAIN" pitchFamily="2" charset="-78"/>
              </a:rPr>
              <a:t>stolen cards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16566-010A-129F-7B0E-56D0B717F264}"/>
              </a:ext>
            </a:extLst>
          </p:cNvPr>
          <p:cNvSpPr txBox="1"/>
          <p:nvPr/>
        </p:nvSpPr>
        <p:spPr>
          <a:xfrm>
            <a:off x="1894384" y="4573369"/>
            <a:ext cx="7785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>
                <a:solidFill>
                  <a:srgbClr val="D4E6F8"/>
                </a:solidFill>
                <a:latin typeface="Helvetica" pitchFamily="2" charset="0"/>
                <a:cs typeface="AL BAYAN PLAIN" pitchFamily="2" charset="-78"/>
              </a:rPr>
              <a:t>a day only in the US.</a:t>
            </a:r>
          </a:p>
        </p:txBody>
      </p:sp>
    </p:spTree>
    <p:extLst>
      <p:ext uri="{BB962C8B-B14F-4D97-AF65-F5344CB8AC3E}">
        <p14:creationId xmlns:p14="http://schemas.microsoft.com/office/powerpoint/2010/main" val="119205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EEF7A36-9319-A5A3-BB54-C716D3FB0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100" y="6301825"/>
            <a:ext cx="1358900" cy="556174"/>
          </a:xfrm>
          <a:prstGeom prst="rect">
            <a:avLst/>
          </a:prstGeom>
        </p:spPr>
      </p:pic>
      <p:pic>
        <p:nvPicPr>
          <p:cNvPr id="4" name="Graphic 3" descr="Bank with solid fill">
            <a:extLst>
              <a:ext uri="{FF2B5EF4-FFF2-40B4-BE49-F238E27FC236}">
                <a16:creationId xmlns:a16="http://schemas.microsoft.com/office/drawing/2014/main" id="{6665F8DC-DBA3-8D81-4F17-024CA33D7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9700" y="1425936"/>
            <a:ext cx="3600000" cy="3600000"/>
          </a:xfrm>
          <a:prstGeom prst="rect">
            <a:avLst/>
          </a:prstGeom>
        </p:spPr>
      </p:pic>
      <p:pic>
        <p:nvPicPr>
          <p:cNvPr id="6" name="Graphic 5" descr="User with solid fill">
            <a:extLst>
              <a:ext uri="{FF2B5EF4-FFF2-40B4-BE49-F238E27FC236}">
                <a16:creationId xmlns:a16="http://schemas.microsoft.com/office/drawing/2014/main" id="{FAEA9232-1F93-E347-9A86-28810E3875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2300" y="2579799"/>
            <a:ext cx="2200242" cy="2200242"/>
          </a:xfrm>
          <a:prstGeom prst="rect">
            <a:avLst/>
          </a:prstGeom>
        </p:spPr>
      </p:pic>
      <p:pic>
        <p:nvPicPr>
          <p:cNvPr id="8" name="Graphic 7" descr="Scales of justice with solid fill">
            <a:extLst>
              <a:ext uri="{FF2B5EF4-FFF2-40B4-BE49-F238E27FC236}">
                <a16:creationId xmlns:a16="http://schemas.microsoft.com/office/drawing/2014/main" id="{26CC4470-FFF1-DA24-AAFB-BCE9BF2BA9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42844" y="2361995"/>
            <a:ext cx="1317925" cy="1317925"/>
          </a:xfrm>
          <a:prstGeom prst="rect">
            <a:avLst/>
          </a:prstGeom>
        </p:spPr>
      </p:pic>
      <p:pic>
        <p:nvPicPr>
          <p:cNvPr id="11" name="Graphic 10" descr="Magnifying glass with solid fill">
            <a:extLst>
              <a:ext uri="{FF2B5EF4-FFF2-40B4-BE49-F238E27FC236}">
                <a16:creationId xmlns:a16="http://schemas.microsoft.com/office/drawing/2014/main" id="{4ABD6388-A646-3C3D-2C94-F9F69CCDE4EB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69700" y="3225936"/>
            <a:ext cx="1440000" cy="14400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250A3A-5A20-3832-E5CA-1EC0553CC23D}"/>
              </a:ext>
            </a:extLst>
          </p:cNvPr>
          <p:cNvCxnSpPr>
            <a:cxnSpLocks/>
          </p:cNvCxnSpPr>
          <p:nvPr/>
        </p:nvCxnSpPr>
        <p:spPr>
          <a:xfrm>
            <a:off x="6096000" y="1780674"/>
            <a:ext cx="0" cy="4332146"/>
          </a:xfrm>
          <a:prstGeom prst="line">
            <a:avLst/>
          </a:prstGeom>
          <a:ln w="38100">
            <a:solidFill>
              <a:srgbClr val="D4E6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11E22EC-6CF7-DA91-0516-0BF09137AB04}"/>
              </a:ext>
            </a:extLst>
          </p:cNvPr>
          <p:cNvSpPr txBox="1"/>
          <p:nvPr/>
        </p:nvSpPr>
        <p:spPr>
          <a:xfrm>
            <a:off x="1239967" y="4983900"/>
            <a:ext cx="4124668" cy="131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8800" b="1">
                <a:solidFill>
                  <a:srgbClr val="D4E6F8"/>
                </a:solidFill>
                <a:latin typeface="Helvetica" pitchFamily="2" charset="0"/>
                <a:ea typeface="+mj-ea"/>
                <a:cs typeface="AL BAYAN PLAIN" pitchFamily="2" charset="-78"/>
              </a:defRPr>
            </a:lvl1pPr>
          </a:lstStyle>
          <a:p>
            <a:pPr algn="ctr"/>
            <a:r>
              <a:rPr lang="en-GB" sz="2000" dirty="0"/>
              <a:t>must cover the customer's loss</a:t>
            </a:r>
            <a:endParaRPr lang="en-FR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1F7855-15A6-1D93-3058-F48483924052}"/>
              </a:ext>
            </a:extLst>
          </p:cNvPr>
          <p:cNvSpPr txBox="1"/>
          <p:nvPr/>
        </p:nvSpPr>
        <p:spPr>
          <a:xfrm>
            <a:off x="6827366" y="4983899"/>
            <a:ext cx="4124668" cy="1317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8800" b="1">
                <a:solidFill>
                  <a:srgbClr val="D4E6F8"/>
                </a:solidFill>
                <a:latin typeface="Helvetica" pitchFamily="2" charset="0"/>
                <a:ea typeface="+mj-ea"/>
                <a:cs typeface="AL BAYAN PLAIN" pitchFamily="2" charset="-78"/>
              </a:defRPr>
            </a:lvl1pPr>
          </a:lstStyle>
          <a:p>
            <a:pPr algn="ctr"/>
            <a:r>
              <a:rPr lang="en-GB" sz="2000" dirty="0"/>
              <a:t>needs to verify the information</a:t>
            </a:r>
            <a:endParaRPr lang="en-FR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19AD64-590C-8F4F-9228-C2C699C66EAA}"/>
              </a:ext>
            </a:extLst>
          </p:cNvPr>
          <p:cNvSpPr txBox="1"/>
          <p:nvPr/>
        </p:nvSpPr>
        <p:spPr>
          <a:xfrm>
            <a:off x="3048000" y="44687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4000" b="1" dirty="0">
                <a:solidFill>
                  <a:srgbClr val="D4E6F8"/>
                </a:solidFill>
                <a:latin typeface="Helvetica" pitchFamily="2" charset="0"/>
              </a:rPr>
              <a:t>Bank's dilemma</a:t>
            </a:r>
          </a:p>
        </p:txBody>
      </p:sp>
    </p:spTree>
    <p:extLst>
      <p:ext uri="{BB962C8B-B14F-4D97-AF65-F5344CB8AC3E}">
        <p14:creationId xmlns:p14="http://schemas.microsoft.com/office/powerpoint/2010/main" val="284428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EEF7A36-9319-A5A3-BB54-C716D3FB0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100" y="6301825"/>
            <a:ext cx="1358900" cy="5561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719AD64-590C-8F4F-9228-C2C699C66EAA}"/>
              </a:ext>
            </a:extLst>
          </p:cNvPr>
          <p:cNvSpPr txBox="1"/>
          <p:nvPr/>
        </p:nvSpPr>
        <p:spPr>
          <a:xfrm>
            <a:off x="3048000" y="44687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4000" b="1" dirty="0">
                <a:solidFill>
                  <a:srgbClr val="D4E6F8"/>
                </a:solidFill>
                <a:latin typeface="Helvetica" pitchFamily="2" charset="0"/>
              </a:rPr>
              <a:t>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44E77-C746-CCFC-A2CE-339A70C4B947}"/>
              </a:ext>
            </a:extLst>
          </p:cNvPr>
          <p:cNvSpPr txBox="1"/>
          <p:nvPr/>
        </p:nvSpPr>
        <p:spPr>
          <a:xfrm>
            <a:off x="304625" y="4575857"/>
            <a:ext cx="29045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i="0" u="none" strike="noStrike" dirty="0">
                <a:solidFill>
                  <a:srgbClr val="D4E6F8"/>
                </a:solidFill>
                <a:effectLst/>
                <a:latin typeface="Helvetica" pitchFamily="2" charset="0"/>
              </a:rPr>
              <a:t>MANY TRANSACTIONS</a:t>
            </a:r>
            <a:endParaRPr lang="en-FR" sz="1600" dirty="0">
              <a:solidFill>
                <a:srgbClr val="D4E6F8"/>
              </a:solidFill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E5B7B7-8CF2-0156-D431-51EE448419D4}"/>
              </a:ext>
            </a:extLst>
          </p:cNvPr>
          <p:cNvSpPr txBox="1"/>
          <p:nvPr/>
        </p:nvSpPr>
        <p:spPr>
          <a:xfrm>
            <a:off x="3571014" y="4575857"/>
            <a:ext cx="2952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i="0" u="none" strike="noStrike" dirty="0">
                <a:solidFill>
                  <a:srgbClr val="D4E6F8"/>
                </a:solidFill>
                <a:effectLst/>
                <a:latin typeface="Helvetica" pitchFamily="2" charset="0"/>
              </a:rPr>
              <a:t>AT LEAST 5 DOCUMENTS</a:t>
            </a:r>
            <a:endParaRPr lang="en-FR" sz="1600" dirty="0">
              <a:solidFill>
                <a:srgbClr val="D4E6F8"/>
              </a:solidFill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EA992-24CF-4812-5217-E3F005D00CD8}"/>
              </a:ext>
            </a:extLst>
          </p:cNvPr>
          <p:cNvSpPr txBox="1"/>
          <p:nvPr/>
        </p:nvSpPr>
        <p:spPr>
          <a:xfrm>
            <a:off x="6927769" y="4575760"/>
            <a:ext cx="24148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i="0" u="none" strike="noStrike" dirty="0">
                <a:solidFill>
                  <a:srgbClr val="D4E6F8"/>
                </a:solidFill>
                <a:effectLst/>
                <a:latin typeface="Helvetica" pitchFamily="2" charset="0"/>
              </a:rPr>
              <a:t>ACTORS &amp; STEP-BY-STEP PROGRESS</a:t>
            </a:r>
            <a:endParaRPr lang="en-FR" sz="1600" dirty="0">
              <a:solidFill>
                <a:srgbClr val="D4E6F8"/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705DA8-1E77-8798-F098-76711BA2331D}"/>
              </a:ext>
            </a:extLst>
          </p:cNvPr>
          <p:cNvSpPr txBox="1"/>
          <p:nvPr/>
        </p:nvSpPr>
        <p:spPr>
          <a:xfrm>
            <a:off x="9966909" y="4630170"/>
            <a:ext cx="12180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0" i="0" u="none" strike="noStrike" dirty="0">
                <a:solidFill>
                  <a:srgbClr val="D4E6F8"/>
                </a:solidFill>
                <a:effectLst/>
                <a:latin typeface="Helvetica" pitchFamily="2" charset="0"/>
              </a:rPr>
              <a:t> </a:t>
            </a:r>
            <a:r>
              <a:rPr lang="en-GB" sz="1600" b="1" i="0" u="none" strike="noStrike" dirty="0">
                <a:solidFill>
                  <a:srgbClr val="D4E6F8"/>
                </a:solidFill>
                <a:effectLst/>
                <a:latin typeface="Helvetica" pitchFamily="2" charset="0"/>
              </a:rPr>
              <a:t>TIME</a:t>
            </a:r>
            <a:endParaRPr lang="en-FR" sz="1600" dirty="0">
              <a:solidFill>
                <a:srgbClr val="D4E6F8"/>
              </a:solidFill>
              <a:latin typeface="Helvetica" pitchFamily="2" charset="0"/>
            </a:endParaRPr>
          </a:p>
        </p:txBody>
      </p:sp>
      <p:pic>
        <p:nvPicPr>
          <p:cNvPr id="19" name="Graphic 18" descr="Document with solid fill">
            <a:extLst>
              <a:ext uri="{FF2B5EF4-FFF2-40B4-BE49-F238E27FC236}">
                <a16:creationId xmlns:a16="http://schemas.microsoft.com/office/drawing/2014/main" id="{4ABA7B3A-9B28-A538-0C26-C12A78165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7388" y="2521109"/>
            <a:ext cx="1440000" cy="1440000"/>
          </a:xfrm>
          <a:prstGeom prst="rect">
            <a:avLst/>
          </a:prstGeom>
        </p:spPr>
      </p:pic>
      <p:pic>
        <p:nvPicPr>
          <p:cNvPr id="21" name="Graphic 20" descr="Transfer with solid fill">
            <a:extLst>
              <a:ext uri="{FF2B5EF4-FFF2-40B4-BE49-F238E27FC236}">
                <a16:creationId xmlns:a16="http://schemas.microsoft.com/office/drawing/2014/main" id="{8FBA6915-AF41-E586-DB1F-783C68BC2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6908" y="2521109"/>
            <a:ext cx="1440000" cy="1440000"/>
          </a:xfrm>
          <a:prstGeom prst="rect">
            <a:avLst/>
          </a:prstGeom>
        </p:spPr>
      </p:pic>
      <p:pic>
        <p:nvPicPr>
          <p:cNvPr id="26" name="Graphic 25" descr="Users with solid fill">
            <a:extLst>
              <a:ext uri="{FF2B5EF4-FFF2-40B4-BE49-F238E27FC236}">
                <a16:creationId xmlns:a16="http://schemas.microsoft.com/office/drawing/2014/main" id="{4CEDF24A-0B4D-4595-1541-9A6D1A2561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5202" y="2521109"/>
            <a:ext cx="1440000" cy="1440000"/>
          </a:xfrm>
          <a:prstGeom prst="rect">
            <a:avLst/>
          </a:prstGeom>
        </p:spPr>
      </p:pic>
      <p:pic>
        <p:nvPicPr>
          <p:cNvPr id="28" name="Graphic 27" descr="Hourglass 30% with solid fill">
            <a:extLst>
              <a:ext uri="{FF2B5EF4-FFF2-40B4-BE49-F238E27FC236}">
                <a16:creationId xmlns:a16="http://schemas.microsoft.com/office/drawing/2014/main" id="{E3B924D2-7BEC-B5D5-DB5D-EA32685C68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55949" y="2521109"/>
            <a:ext cx="144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6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-up of a building&#10;&#10;Description automatically generated">
            <a:extLst>
              <a:ext uri="{FF2B5EF4-FFF2-40B4-BE49-F238E27FC236}">
                <a16:creationId xmlns:a16="http://schemas.microsoft.com/office/drawing/2014/main" id="{412C29F3-EB9A-E802-CF1D-899167B89F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-1187695" y="287677"/>
            <a:ext cx="15175117" cy="10100936"/>
          </a:xfrm>
          <a:prstGeom prst="rect">
            <a:avLst/>
          </a:prstGeom>
          <a:ln>
            <a:noFill/>
          </a:ln>
          <a:effectLst>
            <a:softEdge rad="920407"/>
          </a:effectLst>
        </p:spPr>
      </p:pic>
      <p:pic>
        <p:nvPicPr>
          <p:cNvPr id="10" name="Picture 9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EEF7A36-9319-A5A3-BB54-C716D3FB0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550" y="135590"/>
            <a:ext cx="1358900" cy="556174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AFA97C4-53AC-FF8A-F4A9-E8771A862969}"/>
              </a:ext>
            </a:extLst>
          </p:cNvPr>
          <p:cNvSpPr/>
          <p:nvPr/>
        </p:nvSpPr>
        <p:spPr>
          <a:xfrm>
            <a:off x="2729344" y="764178"/>
            <a:ext cx="6733311" cy="5590902"/>
          </a:xfrm>
          <a:prstGeom prst="roundRect">
            <a:avLst>
              <a:gd name="adj" fmla="val 12044"/>
            </a:avLst>
          </a:prstGeom>
          <a:solidFill>
            <a:schemeClr val="bg1"/>
          </a:solidFill>
          <a:ln w="57150">
            <a:solidFill>
              <a:srgbClr val="23386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/>
          </a:p>
        </p:txBody>
      </p:sp>
      <p:pic>
        <p:nvPicPr>
          <p:cNvPr id="5" name="Picture 4" descr="A diagram of a transaction&#10;&#10;Description automatically generated">
            <a:extLst>
              <a:ext uri="{FF2B5EF4-FFF2-40B4-BE49-F238E27FC236}">
                <a16:creationId xmlns:a16="http://schemas.microsoft.com/office/drawing/2014/main" id="{AF6837AA-A1AD-B01F-54CB-939C39F8E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1255" y="1127316"/>
            <a:ext cx="4929486" cy="486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10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Low view of a skyscraper&#10;&#10;Description automatically generated">
            <a:extLst>
              <a:ext uri="{FF2B5EF4-FFF2-40B4-BE49-F238E27FC236}">
                <a16:creationId xmlns:a16="http://schemas.microsoft.com/office/drawing/2014/main" id="{33459A25-9BD2-95A9-F9ED-25A2BB35C3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l="44259"/>
          <a:stretch/>
        </p:blipFill>
        <p:spPr>
          <a:xfrm>
            <a:off x="7200424" y="-30484"/>
            <a:ext cx="6990013" cy="7053075"/>
          </a:xfrm>
          <a:prstGeom prst="rect">
            <a:avLst/>
          </a:prstGeom>
          <a:ln>
            <a:noFill/>
          </a:ln>
          <a:effectLst>
            <a:softEdge rad="0"/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2BBEF4D-F0FC-E3DD-6C94-DFFD358A7CEE}"/>
              </a:ext>
            </a:extLst>
          </p:cNvPr>
          <p:cNvSpPr/>
          <p:nvPr/>
        </p:nvSpPr>
        <p:spPr>
          <a:xfrm>
            <a:off x="0" y="-30485"/>
            <a:ext cx="8522208" cy="70530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4F26D60-CF15-5FC8-D280-2960F1DE9417}"/>
              </a:ext>
            </a:extLst>
          </p:cNvPr>
          <p:cNvSpPr/>
          <p:nvPr/>
        </p:nvSpPr>
        <p:spPr>
          <a:xfrm>
            <a:off x="0" y="-30483"/>
            <a:ext cx="8144869" cy="7053074"/>
          </a:xfrm>
          <a:prstGeom prst="rect">
            <a:avLst/>
          </a:prstGeom>
          <a:gradFill>
            <a:gsLst>
              <a:gs pos="100000">
                <a:srgbClr val="445683"/>
              </a:gs>
              <a:gs pos="0">
                <a:srgbClr val="23386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47AB18-9B88-DC79-28E3-5077C1687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48869" y="2235200"/>
            <a:ext cx="4379640" cy="2387600"/>
          </a:xfrm>
        </p:spPr>
        <p:txBody>
          <a:bodyPr anchor="ctr"/>
          <a:lstStyle/>
          <a:p>
            <a:pPr algn="l"/>
            <a:r>
              <a:rPr lang="en-FR" sz="8800" b="1" dirty="0">
                <a:solidFill>
                  <a:srgbClr val="D4E6F8"/>
                </a:solidFill>
                <a:latin typeface="Helvetica" pitchFamily="2" charset="0"/>
                <a:cs typeface="AL BAYAN PLAIN" pitchFamily="2" charset="-78"/>
              </a:rPr>
              <a:t>defraud</a:t>
            </a:r>
            <a:endParaRPr lang="en-FR" b="1" dirty="0">
              <a:solidFill>
                <a:srgbClr val="D4E6F8"/>
              </a:solidFill>
              <a:latin typeface="Helvetica" pitchFamily="2" charset="0"/>
              <a:cs typeface="AL BAYAN PLAIN" pitchFamily="2" charset="-7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39479-4931-C7B4-12D4-1C47A2BA5D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7253" y="4960278"/>
            <a:ext cx="6774417" cy="519545"/>
          </a:xfrm>
        </p:spPr>
        <p:txBody>
          <a:bodyPr anchor="ctr">
            <a:normAutofit/>
          </a:bodyPr>
          <a:lstStyle/>
          <a:p>
            <a:pPr algn="l"/>
            <a:r>
              <a:rPr lang="en-GB" sz="1800" dirty="0">
                <a:solidFill>
                  <a:srgbClr val="D4E6F8"/>
                </a:solidFill>
                <a:latin typeface="Helvetica" pitchFamily="2" charset="0"/>
                <a:ea typeface="+mj-ea"/>
                <a:cs typeface="Al Bayan Plain" pitchFamily="2" charset="-78"/>
              </a:rPr>
              <a:t>1</a:t>
            </a:r>
            <a:r>
              <a:rPr lang="en-GB" sz="1800" baseline="30000" dirty="0">
                <a:solidFill>
                  <a:srgbClr val="D4E6F8"/>
                </a:solidFill>
                <a:latin typeface="Helvetica" pitchFamily="2" charset="0"/>
                <a:ea typeface="+mj-ea"/>
                <a:cs typeface="Al Bayan Plain" pitchFamily="2" charset="-78"/>
              </a:rPr>
              <a:t>st</a:t>
            </a:r>
            <a:r>
              <a:rPr lang="en-GB" sz="1800" dirty="0">
                <a:solidFill>
                  <a:srgbClr val="D4E6F8"/>
                </a:solidFill>
                <a:latin typeface="Helvetica" pitchFamily="2" charset="0"/>
                <a:ea typeface="+mj-ea"/>
                <a:cs typeface="Al Bayan Plain" pitchFamily="2" charset="-78"/>
              </a:rPr>
              <a:t> credit card fraud recovery </a:t>
            </a:r>
            <a:r>
              <a:rPr lang="en-GB" sz="1800" dirty="0" err="1">
                <a:solidFill>
                  <a:srgbClr val="D4E6F8"/>
                </a:solidFill>
                <a:latin typeface="Helvetica" pitchFamily="2" charset="0"/>
                <a:ea typeface="+mj-ea"/>
                <a:cs typeface="Al Bayan Plain" pitchFamily="2" charset="-78"/>
              </a:rPr>
              <a:t>dapp</a:t>
            </a:r>
            <a:endParaRPr lang="en-FR" sz="1800" dirty="0">
              <a:solidFill>
                <a:srgbClr val="D4E6F8"/>
              </a:solidFill>
              <a:latin typeface="Helvetica" pitchFamily="2" charset="0"/>
              <a:ea typeface="+mj-ea"/>
              <a:cs typeface="Al Bayan Plain" pitchFamily="2" charset="-78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D61D7E-3B19-C58D-FF93-6942AF12597C}"/>
              </a:ext>
            </a:extLst>
          </p:cNvPr>
          <p:cNvGrpSpPr>
            <a:grpSpLocks noChangeAspect="1"/>
          </p:cNvGrpSpPr>
          <p:nvPr/>
        </p:nvGrpSpPr>
        <p:grpSpPr>
          <a:xfrm>
            <a:off x="900332" y="2707641"/>
            <a:ext cx="1185133" cy="1185133"/>
            <a:chOff x="2783670" y="2582414"/>
            <a:chExt cx="1327849" cy="1327849"/>
          </a:xfrm>
        </p:grpSpPr>
        <p:pic>
          <p:nvPicPr>
            <p:cNvPr id="7" name="Graphic 6" descr="Shield with solid fill">
              <a:extLst>
                <a:ext uri="{FF2B5EF4-FFF2-40B4-BE49-F238E27FC236}">
                  <a16:creationId xmlns:a16="http://schemas.microsoft.com/office/drawing/2014/main" id="{8B811756-0229-64AF-B42E-1FAFC369A4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83670" y="2582414"/>
              <a:ext cx="1327849" cy="1327849"/>
            </a:xfrm>
            <a:prstGeom prst="rect">
              <a:avLst/>
            </a:prstGeom>
          </p:spPr>
        </p:pic>
        <p:pic>
          <p:nvPicPr>
            <p:cNvPr id="9" name="Graphic 8" descr="Network with solid fill">
              <a:extLst>
                <a:ext uri="{FF2B5EF4-FFF2-40B4-BE49-F238E27FC236}">
                  <a16:creationId xmlns:a16="http://schemas.microsoft.com/office/drawing/2014/main" id="{CDE4C481-F355-5ABC-F615-2CA20A2A82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27663" y="2926407"/>
              <a:ext cx="639862" cy="639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2191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EEF7A36-9319-A5A3-BB54-C716D3FB0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100" y="6301825"/>
            <a:ext cx="1358900" cy="5561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719AD64-590C-8F4F-9228-C2C699C66EAA}"/>
              </a:ext>
            </a:extLst>
          </p:cNvPr>
          <p:cNvSpPr txBox="1"/>
          <p:nvPr/>
        </p:nvSpPr>
        <p:spPr>
          <a:xfrm>
            <a:off x="3048000" y="44687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4000" b="1" dirty="0">
                <a:solidFill>
                  <a:srgbClr val="D4E6F8"/>
                </a:solidFill>
                <a:latin typeface="Helvetica" pitchFamily="2" charset="0"/>
              </a:rPr>
              <a:t>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D44E77-C746-CCFC-A2CE-339A70C4B947}"/>
              </a:ext>
            </a:extLst>
          </p:cNvPr>
          <p:cNvSpPr txBox="1"/>
          <p:nvPr/>
        </p:nvSpPr>
        <p:spPr>
          <a:xfrm>
            <a:off x="304625" y="4575857"/>
            <a:ext cx="29045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i="0" u="none" strike="noStrike" dirty="0">
                <a:solidFill>
                  <a:srgbClr val="D4E6F8"/>
                </a:solidFill>
                <a:effectLst/>
                <a:latin typeface="Helvetica" pitchFamily="2" charset="0"/>
              </a:rPr>
              <a:t>ACTORS MANAGEMENT</a:t>
            </a:r>
            <a:endParaRPr lang="en-FR" sz="1400" dirty="0">
              <a:solidFill>
                <a:srgbClr val="D4E6F8"/>
              </a:solidFill>
              <a:latin typeface="Helvetica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E5B7B7-8CF2-0156-D431-51EE448419D4}"/>
              </a:ext>
            </a:extLst>
          </p:cNvPr>
          <p:cNvSpPr txBox="1"/>
          <p:nvPr/>
        </p:nvSpPr>
        <p:spPr>
          <a:xfrm>
            <a:off x="3433693" y="4575857"/>
            <a:ext cx="29527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1" i="0" u="none" strike="noStrike" dirty="0">
                <a:solidFill>
                  <a:srgbClr val="D4E6F8"/>
                </a:solidFill>
                <a:effectLst/>
                <a:latin typeface="Helvetica" pitchFamily="2" charset="0"/>
              </a:rPr>
              <a:t>FUNDS MANAGEMENT</a:t>
            </a:r>
            <a:endParaRPr lang="en-FR" sz="1600" dirty="0">
              <a:solidFill>
                <a:srgbClr val="D4E6F8"/>
              </a:solidFill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3EA992-24CF-4812-5217-E3F005D00CD8}"/>
              </a:ext>
            </a:extLst>
          </p:cNvPr>
          <p:cNvSpPr txBox="1"/>
          <p:nvPr/>
        </p:nvSpPr>
        <p:spPr>
          <a:xfrm>
            <a:off x="6741693" y="4575857"/>
            <a:ext cx="24148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i="0" u="none" strike="noStrike" dirty="0">
                <a:solidFill>
                  <a:srgbClr val="D4E6F8"/>
                </a:solidFill>
                <a:effectLst/>
                <a:latin typeface="Helvetica" pitchFamily="2" charset="0"/>
              </a:rPr>
              <a:t>SPEED &amp; SECURITY</a:t>
            </a:r>
            <a:endParaRPr lang="en-FR" sz="1600" dirty="0">
              <a:solidFill>
                <a:srgbClr val="D4E6F8"/>
              </a:solidFill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705DA8-1E77-8798-F098-76711BA2331D}"/>
              </a:ext>
            </a:extLst>
          </p:cNvPr>
          <p:cNvSpPr txBox="1"/>
          <p:nvPr/>
        </p:nvSpPr>
        <p:spPr>
          <a:xfrm>
            <a:off x="9511812" y="4565030"/>
            <a:ext cx="2205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b="0" i="0" u="none" strike="noStrike" dirty="0">
                <a:solidFill>
                  <a:srgbClr val="D4E6F8"/>
                </a:solidFill>
                <a:effectLst/>
                <a:latin typeface="Helvetica" pitchFamily="2" charset="0"/>
              </a:rPr>
              <a:t> </a:t>
            </a:r>
            <a:r>
              <a:rPr lang="en-GB" sz="1800" b="1" i="0" u="none" strike="noStrike" dirty="0">
                <a:solidFill>
                  <a:srgbClr val="D4E6F8"/>
                </a:solidFill>
                <a:effectLst/>
                <a:latin typeface="Helvetica" pitchFamily="2" charset="0"/>
              </a:rPr>
              <a:t>DOCUMENTS</a:t>
            </a:r>
            <a:endParaRPr lang="en-FR" sz="1600" dirty="0">
              <a:solidFill>
                <a:srgbClr val="D4E6F8"/>
              </a:solidFill>
              <a:latin typeface="Helvetica" pitchFamily="2" charset="0"/>
            </a:endParaRPr>
          </a:p>
        </p:txBody>
      </p:sp>
      <p:pic>
        <p:nvPicPr>
          <p:cNvPr id="6150" name="Picture 6" descr="Vous êtes de plus en plus accrocs au paiement sans contact">
            <a:extLst>
              <a:ext uri="{FF2B5EF4-FFF2-40B4-BE49-F238E27FC236}">
                <a16:creationId xmlns:a16="http://schemas.microsoft.com/office/drawing/2014/main" id="{8B397C9C-31CA-2797-DF54-3D68FA4EE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3" r="12533"/>
          <a:stretch/>
        </p:blipFill>
        <p:spPr bwMode="auto">
          <a:xfrm>
            <a:off x="4037067" y="2556000"/>
            <a:ext cx="1746000" cy="17460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Porter Plainte, Tout Savoir : Informations et Assistance">
            <a:extLst>
              <a:ext uri="{FF2B5EF4-FFF2-40B4-BE49-F238E27FC236}">
                <a16:creationId xmlns:a16="http://schemas.microsoft.com/office/drawing/2014/main" id="{CD0340D0-C3CF-CF3A-D80B-DC7CA21529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871382" y="2556000"/>
            <a:ext cx="1746000" cy="1746000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C3BDD80-E38F-17E2-B4C6-F0BACDB007A1}"/>
              </a:ext>
            </a:extLst>
          </p:cNvPr>
          <p:cNvGrpSpPr/>
          <p:nvPr/>
        </p:nvGrpSpPr>
        <p:grpSpPr>
          <a:xfrm>
            <a:off x="10242329" y="3028950"/>
            <a:ext cx="793817" cy="800100"/>
            <a:chOff x="5695859" y="3028950"/>
            <a:chExt cx="793817" cy="800100"/>
          </a:xfrm>
          <a:solidFill>
            <a:srgbClr val="D4E6F8"/>
          </a:solidFill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6822651-78EE-FB9F-FB5F-847CF9795C34}"/>
                </a:ext>
              </a:extLst>
            </p:cNvPr>
            <p:cNvSpPr/>
            <p:nvPr/>
          </p:nvSpPr>
          <p:spPr>
            <a:xfrm>
              <a:off x="6076950" y="3028950"/>
              <a:ext cx="38100" cy="104775"/>
            </a:xfrm>
            <a:custGeom>
              <a:avLst/>
              <a:gdLst>
                <a:gd name="connsiteX0" fmla="*/ 19050 w 38100"/>
                <a:gd name="connsiteY0" fmla="*/ 104775 h 104775"/>
                <a:gd name="connsiteX1" fmla="*/ 0 w 38100"/>
                <a:gd name="connsiteY1" fmla="*/ 85725 h 104775"/>
                <a:gd name="connsiteX2" fmla="*/ 0 w 38100"/>
                <a:gd name="connsiteY2" fmla="*/ 19050 h 104775"/>
                <a:gd name="connsiteX3" fmla="*/ 19050 w 38100"/>
                <a:gd name="connsiteY3" fmla="*/ 0 h 104775"/>
                <a:gd name="connsiteX4" fmla="*/ 38100 w 38100"/>
                <a:gd name="connsiteY4" fmla="*/ 19050 h 104775"/>
                <a:gd name="connsiteX5" fmla="*/ 38100 w 38100"/>
                <a:gd name="connsiteY5" fmla="*/ 85725 h 104775"/>
                <a:gd name="connsiteX6" fmla="*/ 19050 w 38100"/>
                <a:gd name="connsiteY6" fmla="*/ 10477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04775">
                  <a:moveTo>
                    <a:pt x="19050" y="104775"/>
                  </a:moveTo>
                  <a:cubicBezTo>
                    <a:pt x="8573" y="104775"/>
                    <a:pt x="0" y="96203"/>
                    <a:pt x="0" y="85725"/>
                  </a:cubicBezTo>
                  <a:lnTo>
                    <a:pt x="0" y="19050"/>
                  </a:lnTo>
                  <a:cubicBezTo>
                    <a:pt x="0" y="8573"/>
                    <a:pt x="8573" y="0"/>
                    <a:pt x="19050" y="0"/>
                  </a:cubicBezTo>
                  <a:cubicBezTo>
                    <a:pt x="29527" y="0"/>
                    <a:pt x="38100" y="8573"/>
                    <a:pt x="38100" y="19050"/>
                  </a:cubicBezTo>
                  <a:lnTo>
                    <a:pt x="38100" y="85725"/>
                  </a:lnTo>
                  <a:cubicBezTo>
                    <a:pt x="38100" y="96203"/>
                    <a:pt x="29527" y="104775"/>
                    <a:pt x="19050" y="1047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FR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429E1AB-6D79-CA00-5597-BB9CCC61C2B8}"/>
                </a:ext>
              </a:extLst>
            </p:cNvPr>
            <p:cNvSpPr/>
            <p:nvPr/>
          </p:nvSpPr>
          <p:spPr>
            <a:xfrm>
              <a:off x="6076950" y="3657600"/>
              <a:ext cx="38100" cy="171450"/>
            </a:xfrm>
            <a:custGeom>
              <a:avLst/>
              <a:gdLst>
                <a:gd name="connsiteX0" fmla="*/ 19050 w 38100"/>
                <a:gd name="connsiteY0" fmla="*/ 171450 h 171450"/>
                <a:gd name="connsiteX1" fmla="*/ 0 w 38100"/>
                <a:gd name="connsiteY1" fmla="*/ 152400 h 171450"/>
                <a:gd name="connsiteX2" fmla="*/ 0 w 38100"/>
                <a:gd name="connsiteY2" fmla="*/ 19050 h 171450"/>
                <a:gd name="connsiteX3" fmla="*/ 19050 w 38100"/>
                <a:gd name="connsiteY3" fmla="*/ 0 h 171450"/>
                <a:gd name="connsiteX4" fmla="*/ 38100 w 38100"/>
                <a:gd name="connsiteY4" fmla="*/ 19050 h 171450"/>
                <a:gd name="connsiteX5" fmla="*/ 38100 w 38100"/>
                <a:gd name="connsiteY5" fmla="*/ 152400 h 171450"/>
                <a:gd name="connsiteX6" fmla="*/ 19050 w 38100"/>
                <a:gd name="connsiteY6" fmla="*/ 1714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100" h="171450">
                  <a:moveTo>
                    <a:pt x="19050" y="171450"/>
                  </a:moveTo>
                  <a:cubicBezTo>
                    <a:pt x="8573" y="171450"/>
                    <a:pt x="0" y="162877"/>
                    <a:pt x="0" y="152400"/>
                  </a:cubicBezTo>
                  <a:lnTo>
                    <a:pt x="0" y="19050"/>
                  </a:lnTo>
                  <a:cubicBezTo>
                    <a:pt x="0" y="8573"/>
                    <a:pt x="8573" y="0"/>
                    <a:pt x="19050" y="0"/>
                  </a:cubicBezTo>
                  <a:cubicBezTo>
                    <a:pt x="29527" y="0"/>
                    <a:pt x="38100" y="8573"/>
                    <a:pt x="38100" y="19050"/>
                  </a:cubicBezTo>
                  <a:lnTo>
                    <a:pt x="38100" y="152400"/>
                  </a:lnTo>
                  <a:cubicBezTo>
                    <a:pt x="38100" y="162877"/>
                    <a:pt x="29527" y="171450"/>
                    <a:pt x="19050" y="1714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FR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B54E35A-69DC-98AD-9511-5DFCBFB76D31}"/>
                </a:ext>
              </a:extLst>
            </p:cNvPr>
            <p:cNvSpPr/>
            <p:nvPr/>
          </p:nvSpPr>
          <p:spPr>
            <a:xfrm>
              <a:off x="5695859" y="3328897"/>
              <a:ext cx="94712" cy="47715"/>
            </a:xfrm>
            <a:custGeom>
              <a:avLst/>
              <a:gdLst>
                <a:gd name="connsiteX0" fmla="*/ 75338 w 94712"/>
                <a:gd name="connsiteY0" fmla="*/ 47715 h 47715"/>
                <a:gd name="connsiteX1" fmla="*/ 72480 w 94712"/>
                <a:gd name="connsiteY1" fmla="*/ 47715 h 47715"/>
                <a:gd name="connsiteX2" fmla="*/ 16283 w 94712"/>
                <a:gd name="connsiteY2" fmla="*/ 38190 h 47715"/>
                <a:gd name="connsiteX3" fmla="*/ 90 w 94712"/>
                <a:gd name="connsiteY3" fmla="*/ 16283 h 47715"/>
                <a:gd name="connsiteX4" fmla="*/ 21998 w 94712"/>
                <a:gd name="connsiteY4" fmla="*/ 90 h 47715"/>
                <a:gd name="connsiteX5" fmla="*/ 22950 w 94712"/>
                <a:gd name="connsiteY5" fmla="*/ 90 h 47715"/>
                <a:gd name="connsiteX6" fmla="*/ 79148 w 94712"/>
                <a:gd name="connsiteY6" fmla="*/ 9615 h 47715"/>
                <a:gd name="connsiteX7" fmla="*/ 94388 w 94712"/>
                <a:gd name="connsiteY7" fmla="*/ 31523 h 47715"/>
                <a:gd name="connsiteX8" fmla="*/ 75338 w 94712"/>
                <a:gd name="connsiteY8" fmla="*/ 47715 h 47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712" h="47715">
                  <a:moveTo>
                    <a:pt x="75338" y="47715"/>
                  </a:moveTo>
                  <a:cubicBezTo>
                    <a:pt x="74385" y="47715"/>
                    <a:pt x="73433" y="47715"/>
                    <a:pt x="72480" y="47715"/>
                  </a:cubicBezTo>
                  <a:lnTo>
                    <a:pt x="16283" y="38190"/>
                  </a:lnTo>
                  <a:cubicBezTo>
                    <a:pt x="5805" y="36285"/>
                    <a:pt x="-862" y="26760"/>
                    <a:pt x="90" y="16283"/>
                  </a:cubicBezTo>
                  <a:cubicBezTo>
                    <a:pt x="1995" y="5805"/>
                    <a:pt x="11520" y="-862"/>
                    <a:pt x="21998" y="90"/>
                  </a:cubicBezTo>
                  <a:cubicBezTo>
                    <a:pt x="21998" y="90"/>
                    <a:pt x="21998" y="90"/>
                    <a:pt x="22950" y="90"/>
                  </a:cubicBezTo>
                  <a:lnTo>
                    <a:pt x="79148" y="9615"/>
                  </a:lnTo>
                  <a:cubicBezTo>
                    <a:pt x="89625" y="11520"/>
                    <a:pt x="96293" y="21045"/>
                    <a:pt x="94388" y="31523"/>
                  </a:cubicBezTo>
                  <a:cubicBezTo>
                    <a:pt x="92483" y="41048"/>
                    <a:pt x="84863" y="47715"/>
                    <a:pt x="75338" y="477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FR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F5784444-E2EC-2186-F9D7-117AB36764FB}"/>
                </a:ext>
              </a:extLst>
            </p:cNvPr>
            <p:cNvSpPr/>
            <p:nvPr/>
          </p:nvSpPr>
          <p:spPr>
            <a:xfrm>
              <a:off x="5839777" y="3133724"/>
              <a:ext cx="134302" cy="133350"/>
            </a:xfrm>
            <a:custGeom>
              <a:avLst/>
              <a:gdLst>
                <a:gd name="connsiteX0" fmla="*/ 115253 w 134302"/>
                <a:gd name="connsiteY0" fmla="*/ 133350 h 133350"/>
                <a:gd name="connsiteX1" fmla="*/ 101917 w 134302"/>
                <a:gd name="connsiteY1" fmla="*/ 127635 h 133350"/>
                <a:gd name="connsiteX2" fmla="*/ 5715 w 134302"/>
                <a:gd name="connsiteY2" fmla="*/ 32385 h 133350"/>
                <a:gd name="connsiteX3" fmla="*/ 5715 w 134302"/>
                <a:gd name="connsiteY3" fmla="*/ 5715 h 133350"/>
                <a:gd name="connsiteX4" fmla="*/ 32385 w 134302"/>
                <a:gd name="connsiteY4" fmla="*/ 5715 h 133350"/>
                <a:gd name="connsiteX5" fmla="*/ 128587 w 134302"/>
                <a:gd name="connsiteY5" fmla="*/ 101918 h 133350"/>
                <a:gd name="connsiteX6" fmla="*/ 128587 w 134302"/>
                <a:gd name="connsiteY6" fmla="*/ 128588 h 133350"/>
                <a:gd name="connsiteX7" fmla="*/ 115253 w 134302"/>
                <a:gd name="connsiteY7" fmla="*/ 133350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4302" h="133350">
                  <a:moveTo>
                    <a:pt x="115253" y="133350"/>
                  </a:moveTo>
                  <a:cubicBezTo>
                    <a:pt x="110490" y="133350"/>
                    <a:pt x="105728" y="131445"/>
                    <a:pt x="101917" y="127635"/>
                  </a:cubicBezTo>
                  <a:lnTo>
                    <a:pt x="5715" y="32385"/>
                  </a:lnTo>
                  <a:cubicBezTo>
                    <a:pt x="-1905" y="24765"/>
                    <a:pt x="-1905" y="13335"/>
                    <a:pt x="5715" y="5715"/>
                  </a:cubicBezTo>
                  <a:cubicBezTo>
                    <a:pt x="13335" y="-1905"/>
                    <a:pt x="24765" y="-1905"/>
                    <a:pt x="32385" y="5715"/>
                  </a:cubicBezTo>
                  <a:lnTo>
                    <a:pt x="128587" y="101918"/>
                  </a:lnTo>
                  <a:cubicBezTo>
                    <a:pt x="136208" y="109538"/>
                    <a:pt x="136208" y="120968"/>
                    <a:pt x="128587" y="128588"/>
                  </a:cubicBezTo>
                  <a:cubicBezTo>
                    <a:pt x="124778" y="131445"/>
                    <a:pt x="120015" y="133350"/>
                    <a:pt x="115253" y="1333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FR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40BDCAFF-AFAA-4857-1CCE-0544B78430DF}"/>
                </a:ext>
              </a:extLst>
            </p:cNvPr>
            <p:cNvSpPr/>
            <p:nvPr/>
          </p:nvSpPr>
          <p:spPr>
            <a:xfrm>
              <a:off x="6297784" y="3487909"/>
              <a:ext cx="147928" cy="91585"/>
            </a:xfrm>
            <a:custGeom>
              <a:avLst/>
              <a:gdLst>
                <a:gd name="connsiteX0" fmla="*/ 128733 w 147928"/>
                <a:gd name="connsiteY0" fmla="*/ 91585 h 91585"/>
                <a:gd name="connsiteX1" fmla="*/ 120160 w 147928"/>
                <a:gd name="connsiteY1" fmla="*/ 89680 h 91585"/>
                <a:gd name="connsiteX2" fmla="*/ 10623 w 147928"/>
                <a:gd name="connsiteY2" fmla="*/ 36340 h 91585"/>
                <a:gd name="connsiteX3" fmla="*/ 2050 w 147928"/>
                <a:gd name="connsiteY3" fmla="*/ 10623 h 91585"/>
                <a:gd name="connsiteX4" fmla="*/ 27768 w 147928"/>
                <a:gd name="connsiteY4" fmla="*/ 2050 h 91585"/>
                <a:gd name="connsiteX5" fmla="*/ 137305 w 147928"/>
                <a:gd name="connsiteY5" fmla="*/ 55390 h 91585"/>
                <a:gd name="connsiteX6" fmla="*/ 145878 w 147928"/>
                <a:gd name="connsiteY6" fmla="*/ 81108 h 91585"/>
                <a:gd name="connsiteX7" fmla="*/ 128733 w 147928"/>
                <a:gd name="connsiteY7" fmla="*/ 91585 h 9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928" h="91585">
                  <a:moveTo>
                    <a:pt x="128733" y="91585"/>
                  </a:moveTo>
                  <a:cubicBezTo>
                    <a:pt x="125875" y="91585"/>
                    <a:pt x="123018" y="90633"/>
                    <a:pt x="120160" y="89680"/>
                  </a:cubicBezTo>
                  <a:lnTo>
                    <a:pt x="10623" y="36340"/>
                  </a:lnTo>
                  <a:cubicBezTo>
                    <a:pt x="1098" y="31578"/>
                    <a:pt x="-2712" y="20148"/>
                    <a:pt x="2050" y="10623"/>
                  </a:cubicBezTo>
                  <a:cubicBezTo>
                    <a:pt x="6813" y="1098"/>
                    <a:pt x="18243" y="-2712"/>
                    <a:pt x="27768" y="2050"/>
                  </a:cubicBezTo>
                  <a:lnTo>
                    <a:pt x="137305" y="55390"/>
                  </a:lnTo>
                  <a:cubicBezTo>
                    <a:pt x="146830" y="60153"/>
                    <a:pt x="150640" y="71583"/>
                    <a:pt x="145878" y="81108"/>
                  </a:cubicBezTo>
                  <a:cubicBezTo>
                    <a:pt x="142068" y="87775"/>
                    <a:pt x="135400" y="91585"/>
                    <a:pt x="128733" y="915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FR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9D93F8E3-BDBE-6948-CD4A-B74438973835}"/>
                </a:ext>
              </a:extLst>
            </p:cNvPr>
            <p:cNvSpPr/>
            <p:nvPr/>
          </p:nvSpPr>
          <p:spPr>
            <a:xfrm>
              <a:off x="5745479" y="3487909"/>
              <a:ext cx="147782" cy="91585"/>
            </a:xfrm>
            <a:custGeom>
              <a:avLst/>
              <a:gdLst>
                <a:gd name="connsiteX0" fmla="*/ 19050 w 147782"/>
                <a:gd name="connsiteY0" fmla="*/ 91585 h 91585"/>
                <a:gd name="connsiteX1" fmla="*/ 0 w 147782"/>
                <a:gd name="connsiteY1" fmla="*/ 72535 h 91585"/>
                <a:gd name="connsiteX2" fmla="*/ 10478 w 147782"/>
                <a:gd name="connsiteY2" fmla="*/ 55390 h 91585"/>
                <a:gd name="connsiteX3" fmla="*/ 120015 w 147782"/>
                <a:gd name="connsiteY3" fmla="*/ 2050 h 91585"/>
                <a:gd name="connsiteX4" fmla="*/ 145733 w 147782"/>
                <a:gd name="connsiteY4" fmla="*/ 10623 h 91585"/>
                <a:gd name="connsiteX5" fmla="*/ 137160 w 147782"/>
                <a:gd name="connsiteY5" fmla="*/ 36340 h 91585"/>
                <a:gd name="connsiteX6" fmla="*/ 27623 w 147782"/>
                <a:gd name="connsiteY6" fmla="*/ 89680 h 91585"/>
                <a:gd name="connsiteX7" fmla="*/ 19050 w 147782"/>
                <a:gd name="connsiteY7" fmla="*/ 91585 h 9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782" h="91585">
                  <a:moveTo>
                    <a:pt x="19050" y="91585"/>
                  </a:moveTo>
                  <a:cubicBezTo>
                    <a:pt x="8573" y="91585"/>
                    <a:pt x="0" y="83013"/>
                    <a:pt x="0" y="72535"/>
                  </a:cubicBezTo>
                  <a:cubicBezTo>
                    <a:pt x="0" y="64915"/>
                    <a:pt x="3810" y="58248"/>
                    <a:pt x="10478" y="55390"/>
                  </a:cubicBezTo>
                  <a:lnTo>
                    <a:pt x="120015" y="2050"/>
                  </a:lnTo>
                  <a:cubicBezTo>
                    <a:pt x="129540" y="-2712"/>
                    <a:pt x="140970" y="1098"/>
                    <a:pt x="145733" y="10623"/>
                  </a:cubicBezTo>
                  <a:cubicBezTo>
                    <a:pt x="150495" y="20148"/>
                    <a:pt x="146685" y="31578"/>
                    <a:pt x="137160" y="36340"/>
                  </a:cubicBezTo>
                  <a:lnTo>
                    <a:pt x="27623" y="89680"/>
                  </a:lnTo>
                  <a:cubicBezTo>
                    <a:pt x="24765" y="90633"/>
                    <a:pt x="21908" y="91585"/>
                    <a:pt x="19050" y="915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FR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36041F00-0CC9-F426-C77B-D3F787BCBF0F}"/>
                </a:ext>
              </a:extLst>
            </p:cNvPr>
            <p:cNvSpPr/>
            <p:nvPr/>
          </p:nvSpPr>
          <p:spPr>
            <a:xfrm>
              <a:off x="5854065" y="3685106"/>
              <a:ext cx="66790" cy="82030"/>
            </a:xfrm>
            <a:custGeom>
              <a:avLst/>
              <a:gdLst>
                <a:gd name="connsiteX0" fmla="*/ 19050 w 66790"/>
                <a:gd name="connsiteY0" fmla="*/ 82031 h 82030"/>
                <a:gd name="connsiteX1" fmla="*/ 0 w 66790"/>
                <a:gd name="connsiteY1" fmla="*/ 62981 h 82030"/>
                <a:gd name="connsiteX2" fmla="*/ 2857 w 66790"/>
                <a:gd name="connsiteY2" fmla="*/ 52503 h 82030"/>
                <a:gd name="connsiteX3" fmla="*/ 31432 w 66790"/>
                <a:gd name="connsiteY3" fmla="*/ 8688 h 82030"/>
                <a:gd name="connsiteX4" fmla="*/ 58103 w 66790"/>
                <a:gd name="connsiteY4" fmla="*/ 2973 h 82030"/>
                <a:gd name="connsiteX5" fmla="*/ 63817 w 66790"/>
                <a:gd name="connsiteY5" fmla="*/ 29643 h 82030"/>
                <a:gd name="connsiteX6" fmla="*/ 63817 w 66790"/>
                <a:gd name="connsiteY6" fmla="*/ 29643 h 82030"/>
                <a:gd name="connsiteX7" fmla="*/ 35242 w 66790"/>
                <a:gd name="connsiteY7" fmla="*/ 73458 h 82030"/>
                <a:gd name="connsiteX8" fmla="*/ 19050 w 66790"/>
                <a:gd name="connsiteY8" fmla="*/ 82031 h 82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790" h="82030">
                  <a:moveTo>
                    <a:pt x="19050" y="82031"/>
                  </a:moveTo>
                  <a:cubicBezTo>
                    <a:pt x="8572" y="82031"/>
                    <a:pt x="0" y="73458"/>
                    <a:pt x="0" y="62981"/>
                  </a:cubicBezTo>
                  <a:cubicBezTo>
                    <a:pt x="0" y="59171"/>
                    <a:pt x="953" y="55361"/>
                    <a:pt x="2857" y="52503"/>
                  </a:cubicBezTo>
                  <a:lnTo>
                    <a:pt x="31432" y="8688"/>
                  </a:lnTo>
                  <a:cubicBezTo>
                    <a:pt x="37147" y="116"/>
                    <a:pt x="48578" y="-2742"/>
                    <a:pt x="58103" y="2973"/>
                  </a:cubicBezTo>
                  <a:cubicBezTo>
                    <a:pt x="66675" y="8688"/>
                    <a:pt x="69532" y="20118"/>
                    <a:pt x="63817" y="29643"/>
                  </a:cubicBezTo>
                  <a:cubicBezTo>
                    <a:pt x="63817" y="29643"/>
                    <a:pt x="63817" y="29643"/>
                    <a:pt x="63817" y="29643"/>
                  </a:cubicBezTo>
                  <a:lnTo>
                    <a:pt x="35242" y="73458"/>
                  </a:lnTo>
                  <a:cubicBezTo>
                    <a:pt x="31432" y="79173"/>
                    <a:pt x="25717" y="82031"/>
                    <a:pt x="19050" y="8203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FR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CB807E67-8CA1-BD24-0F26-172A8D28A6D4}"/>
                </a:ext>
              </a:extLst>
            </p:cNvPr>
            <p:cNvSpPr/>
            <p:nvPr/>
          </p:nvSpPr>
          <p:spPr>
            <a:xfrm>
              <a:off x="6395085" y="3328694"/>
              <a:ext cx="94591" cy="47917"/>
            </a:xfrm>
            <a:custGeom>
              <a:avLst/>
              <a:gdLst>
                <a:gd name="connsiteX0" fmla="*/ 19050 w 94591"/>
                <a:gd name="connsiteY0" fmla="*/ 47918 h 47917"/>
                <a:gd name="connsiteX1" fmla="*/ 0 w 94591"/>
                <a:gd name="connsiteY1" fmla="*/ 28868 h 47917"/>
                <a:gd name="connsiteX2" fmla="*/ 16192 w 94591"/>
                <a:gd name="connsiteY2" fmla="*/ 9818 h 47917"/>
                <a:gd name="connsiteX3" fmla="*/ 72390 w 94591"/>
                <a:gd name="connsiteY3" fmla="*/ 293 h 47917"/>
                <a:gd name="connsiteX4" fmla="*/ 94298 w 94591"/>
                <a:gd name="connsiteY4" fmla="*/ 16485 h 47917"/>
                <a:gd name="connsiteX5" fmla="*/ 79057 w 94591"/>
                <a:gd name="connsiteY5" fmla="*/ 38393 h 47917"/>
                <a:gd name="connsiteX6" fmla="*/ 22860 w 94591"/>
                <a:gd name="connsiteY6" fmla="*/ 47918 h 47917"/>
                <a:gd name="connsiteX7" fmla="*/ 19050 w 94591"/>
                <a:gd name="connsiteY7" fmla="*/ 47918 h 4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591" h="47917">
                  <a:moveTo>
                    <a:pt x="19050" y="47918"/>
                  </a:moveTo>
                  <a:cubicBezTo>
                    <a:pt x="8573" y="47918"/>
                    <a:pt x="0" y="39345"/>
                    <a:pt x="0" y="28868"/>
                  </a:cubicBezTo>
                  <a:cubicBezTo>
                    <a:pt x="0" y="19343"/>
                    <a:pt x="6667" y="11723"/>
                    <a:pt x="16192" y="9818"/>
                  </a:cubicBezTo>
                  <a:lnTo>
                    <a:pt x="72390" y="293"/>
                  </a:lnTo>
                  <a:cubicBezTo>
                    <a:pt x="82867" y="-1612"/>
                    <a:pt x="92392" y="6008"/>
                    <a:pt x="94298" y="16485"/>
                  </a:cubicBezTo>
                  <a:cubicBezTo>
                    <a:pt x="96202" y="26963"/>
                    <a:pt x="88582" y="36488"/>
                    <a:pt x="79057" y="38393"/>
                  </a:cubicBezTo>
                  <a:lnTo>
                    <a:pt x="22860" y="47918"/>
                  </a:lnTo>
                  <a:cubicBezTo>
                    <a:pt x="20955" y="47918"/>
                    <a:pt x="20002" y="47918"/>
                    <a:pt x="19050" y="4791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FR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C2F67CE9-6DFE-9C2E-842D-4B37F32FAAB7}"/>
                </a:ext>
              </a:extLst>
            </p:cNvPr>
            <p:cNvSpPr/>
            <p:nvPr/>
          </p:nvSpPr>
          <p:spPr>
            <a:xfrm>
              <a:off x="6211252" y="3132772"/>
              <a:ext cx="134302" cy="134302"/>
            </a:xfrm>
            <a:custGeom>
              <a:avLst/>
              <a:gdLst>
                <a:gd name="connsiteX0" fmla="*/ 19050 w 134302"/>
                <a:gd name="connsiteY0" fmla="*/ 134303 h 134302"/>
                <a:gd name="connsiteX1" fmla="*/ 0 w 134302"/>
                <a:gd name="connsiteY1" fmla="*/ 115252 h 134302"/>
                <a:gd name="connsiteX2" fmla="*/ 5715 w 134302"/>
                <a:gd name="connsiteY2" fmla="*/ 101918 h 134302"/>
                <a:gd name="connsiteX3" fmla="*/ 101918 w 134302"/>
                <a:gd name="connsiteY3" fmla="*/ 5715 h 134302"/>
                <a:gd name="connsiteX4" fmla="*/ 128588 w 134302"/>
                <a:gd name="connsiteY4" fmla="*/ 5715 h 134302"/>
                <a:gd name="connsiteX5" fmla="*/ 128588 w 134302"/>
                <a:gd name="connsiteY5" fmla="*/ 32385 h 134302"/>
                <a:gd name="connsiteX6" fmla="*/ 128588 w 134302"/>
                <a:gd name="connsiteY6" fmla="*/ 32385 h 134302"/>
                <a:gd name="connsiteX7" fmla="*/ 32385 w 134302"/>
                <a:gd name="connsiteY7" fmla="*/ 129540 h 134302"/>
                <a:gd name="connsiteX8" fmla="*/ 19050 w 134302"/>
                <a:gd name="connsiteY8" fmla="*/ 134303 h 134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302" h="134302">
                  <a:moveTo>
                    <a:pt x="19050" y="134303"/>
                  </a:moveTo>
                  <a:cubicBezTo>
                    <a:pt x="8573" y="134303"/>
                    <a:pt x="0" y="125730"/>
                    <a:pt x="0" y="115252"/>
                  </a:cubicBezTo>
                  <a:cubicBezTo>
                    <a:pt x="0" y="110490"/>
                    <a:pt x="1905" y="105727"/>
                    <a:pt x="5715" y="101918"/>
                  </a:cubicBezTo>
                  <a:lnTo>
                    <a:pt x="101918" y="5715"/>
                  </a:lnTo>
                  <a:cubicBezTo>
                    <a:pt x="109538" y="-1905"/>
                    <a:pt x="120968" y="-1905"/>
                    <a:pt x="128588" y="5715"/>
                  </a:cubicBezTo>
                  <a:cubicBezTo>
                    <a:pt x="136208" y="13335"/>
                    <a:pt x="136208" y="24765"/>
                    <a:pt x="128588" y="32385"/>
                  </a:cubicBezTo>
                  <a:cubicBezTo>
                    <a:pt x="128588" y="32385"/>
                    <a:pt x="128588" y="32385"/>
                    <a:pt x="128588" y="32385"/>
                  </a:cubicBezTo>
                  <a:lnTo>
                    <a:pt x="32385" y="129540"/>
                  </a:lnTo>
                  <a:cubicBezTo>
                    <a:pt x="29528" y="132397"/>
                    <a:pt x="24765" y="134303"/>
                    <a:pt x="19050" y="134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FR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E712DA3-6704-B45F-B0A7-CD850AB83B66}"/>
                </a:ext>
              </a:extLst>
            </p:cNvPr>
            <p:cNvSpPr/>
            <p:nvPr/>
          </p:nvSpPr>
          <p:spPr>
            <a:xfrm>
              <a:off x="6264183" y="3684813"/>
              <a:ext cx="67200" cy="82324"/>
            </a:xfrm>
            <a:custGeom>
              <a:avLst/>
              <a:gdLst>
                <a:gd name="connsiteX0" fmla="*/ 48034 w 67200"/>
                <a:gd name="connsiteY0" fmla="*/ 82324 h 82324"/>
                <a:gd name="connsiteX1" fmla="*/ 31842 w 67200"/>
                <a:gd name="connsiteY1" fmla="*/ 73752 h 82324"/>
                <a:gd name="connsiteX2" fmla="*/ 3267 w 67200"/>
                <a:gd name="connsiteY2" fmla="*/ 29937 h 82324"/>
                <a:gd name="connsiteX3" fmla="*/ 8029 w 67200"/>
                <a:gd name="connsiteY3" fmla="*/ 3267 h 82324"/>
                <a:gd name="connsiteX4" fmla="*/ 34699 w 67200"/>
                <a:gd name="connsiteY4" fmla="*/ 8029 h 82324"/>
                <a:gd name="connsiteX5" fmla="*/ 35652 w 67200"/>
                <a:gd name="connsiteY5" fmla="*/ 8982 h 82324"/>
                <a:gd name="connsiteX6" fmla="*/ 64227 w 67200"/>
                <a:gd name="connsiteY6" fmla="*/ 52797 h 82324"/>
                <a:gd name="connsiteX7" fmla="*/ 58512 w 67200"/>
                <a:gd name="connsiteY7" fmla="*/ 79467 h 82324"/>
                <a:gd name="connsiteX8" fmla="*/ 48034 w 67200"/>
                <a:gd name="connsiteY8" fmla="*/ 82324 h 82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00" h="82324">
                  <a:moveTo>
                    <a:pt x="48034" y="82324"/>
                  </a:moveTo>
                  <a:cubicBezTo>
                    <a:pt x="41367" y="82324"/>
                    <a:pt x="35652" y="79467"/>
                    <a:pt x="31842" y="73752"/>
                  </a:cubicBezTo>
                  <a:lnTo>
                    <a:pt x="3267" y="29937"/>
                  </a:lnTo>
                  <a:cubicBezTo>
                    <a:pt x="-2448" y="21364"/>
                    <a:pt x="-543" y="8982"/>
                    <a:pt x="8029" y="3267"/>
                  </a:cubicBezTo>
                  <a:cubicBezTo>
                    <a:pt x="16602" y="-2448"/>
                    <a:pt x="28984" y="-543"/>
                    <a:pt x="34699" y="8029"/>
                  </a:cubicBezTo>
                  <a:cubicBezTo>
                    <a:pt x="34699" y="8029"/>
                    <a:pt x="34699" y="8982"/>
                    <a:pt x="35652" y="8982"/>
                  </a:cubicBezTo>
                  <a:lnTo>
                    <a:pt x="64227" y="52797"/>
                  </a:lnTo>
                  <a:cubicBezTo>
                    <a:pt x="69942" y="61369"/>
                    <a:pt x="67084" y="73752"/>
                    <a:pt x="58512" y="79467"/>
                  </a:cubicBezTo>
                  <a:cubicBezTo>
                    <a:pt x="55654" y="81372"/>
                    <a:pt x="51844" y="82324"/>
                    <a:pt x="48034" y="823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FR"/>
            </a:p>
          </p:txBody>
        </p:sp>
      </p:grpSp>
      <p:pic>
        <p:nvPicPr>
          <p:cNvPr id="6146" name="Picture 2" descr="5 Office Storage Ideas for Your Files and Documents - StorageMart  Philippines">
            <a:extLst>
              <a:ext uri="{FF2B5EF4-FFF2-40B4-BE49-F238E27FC236}">
                <a16:creationId xmlns:a16="http://schemas.microsoft.com/office/drawing/2014/main" id="{64AAB419-985C-600E-9E81-725E769A6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9750108" y="2555376"/>
            <a:ext cx="1746624" cy="1746624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▷ Choisir un Cadenas → Types • Critères de Choix • Prix • FAQ">
            <a:extLst>
              <a:ext uri="{FF2B5EF4-FFF2-40B4-BE49-F238E27FC236}">
                <a16:creationId xmlns:a16="http://schemas.microsoft.com/office/drawing/2014/main" id="{48F72FD7-CF79-4A37-51C6-EF52F81F57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64600" y="2532948"/>
            <a:ext cx="1769052" cy="1769052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DB0684-35EE-D357-08B1-EC74E5C4B7D3}"/>
              </a:ext>
            </a:extLst>
          </p:cNvPr>
          <p:cNvSpPr txBox="1"/>
          <p:nvPr/>
        </p:nvSpPr>
        <p:spPr>
          <a:xfrm>
            <a:off x="304625" y="4914411"/>
            <a:ext cx="2904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i="0" u="none" strike="noStrike" dirty="0">
                <a:solidFill>
                  <a:srgbClr val="D4E6F8"/>
                </a:solidFill>
                <a:effectLst/>
                <a:latin typeface="Helvetica" pitchFamily="2" charset="0"/>
              </a:rPr>
              <a:t>5 actors</a:t>
            </a:r>
          </a:p>
          <a:p>
            <a:pPr algn="ctr"/>
            <a:r>
              <a:rPr lang="en-GB" sz="1400" dirty="0">
                <a:solidFill>
                  <a:srgbClr val="D4E6F8"/>
                </a:solidFill>
                <a:latin typeface="Helvetica" pitchFamily="2" charset="0"/>
              </a:rPr>
              <a:t>3 capabilities</a:t>
            </a:r>
            <a:endParaRPr lang="en-FR" sz="1200" dirty="0">
              <a:solidFill>
                <a:srgbClr val="D4E6F8"/>
              </a:solidFill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E110E9-DF10-F41A-3934-FA850C931D00}"/>
              </a:ext>
            </a:extLst>
          </p:cNvPr>
          <p:cNvSpPr txBox="1"/>
          <p:nvPr/>
        </p:nvSpPr>
        <p:spPr>
          <a:xfrm>
            <a:off x="3457784" y="4945189"/>
            <a:ext cx="290456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i="0" u="none" strike="noStrike" dirty="0">
                <a:solidFill>
                  <a:srgbClr val="D4E6F8"/>
                </a:solidFill>
                <a:effectLst/>
                <a:latin typeface="Helvetica" pitchFamily="2" charset="0"/>
              </a:rPr>
              <a:t>stored on the contract</a:t>
            </a:r>
          </a:p>
          <a:p>
            <a:pPr algn="ctr"/>
            <a:r>
              <a:rPr lang="en-GB" sz="1400" i="0" u="none" strike="noStrike" dirty="0">
                <a:solidFill>
                  <a:srgbClr val="D4E6F8"/>
                </a:solidFill>
                <a:effectLst/>
                <a:latin typeface="Helvetica" pitchFamily="2" charset="0"/>
              </a:rPr>
              <a:t>must validate conditions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AF8F18-FC7E-6B27-1E92-D28421F74E01}"/>
              </a:ext>
            </a:extLst>
          </p:cNvPr>
          <p:cNvSpPr txBox="1"/>
          <p:nvPr/>
        </p:nvSpPr>
        <p:spPr>
          <a:xfrm>
            <a:off x="6496843" y="4957436"/>
            <a:ext cx="29045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i="0" u="none" strike="noStrike" dirty="0">
                <a:solidFill>
                  <a:srgbClr val="D4E6F8"/>
                </a:solidFill>
                <a:effectLst/>
                <a:latin typeface="Helvetica" pitchFamily="2" charset="0"/>
              </a:rPr>
              <a:t>access highly controlled</a:t>
            </a:r>
          </a:p>
          <a:p>
            <a:pPr algn="ctr"/>
            <a:r>
              <a:rPr lang="en-GB" sz="1400" i="0" u="none" strike="noStrike" dirty="0">
                <a:solidFill>
                  <a:srgbClr val="D4E6F8"/>
                </a:solidFill>
                <a:effectLst/>
                <a:latin typeface="Helvetica" pitchFamily="2" charset="0"/>
              </a:rPr>
              <a:t>from 1 week to 6 months to… </a:t>
            </a:r>
          </a:p>
          <a:p>
            <a:pPr algn="ctr"/>
            <a:r>
              <a:rPr lang="en-GB" sz="1400" b="1" i="0" u="none" strike="noStrike" dirty="0">
                <a:solidFill>
                  <a:srgbClr val="D4E6F8"/>
                </a:solidFill>
                <a:effectLst/>
                <a:latin typeface="Helvetica" pitchFamily="2" charset="0"/>
              </a:rPr>
              <a:t>1 day </a:t>
            </a:r>
            <a:r>
              <a:rPr lang="en-GB" sz="1400" i="0" u="none" strike="noStrike" dirty="0">
                <a:solidFill>
                  <a:srgbClr val="D4E6F8"/>
                </a:solidFill>
                <a:effectLst/>
                <a:latin typeface="Helvetica" pitchFamily="2" charset="0"/>
              </a:rPr>
              <a:t>at best</a:t>
            </a:r>
          </a:p>
        </p:txBody>
      </p:sp>
    </p:spTree>
    <p:extLst>
      <p:ext uri="{BB962C8B-B14F-4D97-AF65-F5344CB8AC3E}">
        <p14:creationId xmlns:p14="http://schemas.microsoft.com/office/powerpoint/2010/main" val="169728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EEF7A36-9319-A5A3-BB54-C716D3FB0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100" y="6301825"/>
            <a:ext cx="1358900" cy="5561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719AD64-590C-8F4F-9228-C2C699C66EAA}"/>
              </a:ext>
            </a:extLst>
          </p:cNvPr>
          <p:cNvSpPr txBox="1"/>
          <p:nvPr/>
        </p:nvSpPr>
        <p:spPr>
          <a:xfrm>
            <a:off x="3048000" y="446875"/>
            <a:ext cx="6096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FR" sz="4000" b="1" dirty="0">
                <a:solidFill>
                  <a:srgbClr val="D4E6F8"/>
                </a:solidFill>
                <a:latin typeface="Helvetica" pitchFamily="2" charset="0"/>
              </a:rPr>
              <a:t>More blockchain…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BC65FC-0BD8-A323-F3CC-22F940FBE1DC}"/>
              </a:ext>
            </a:extLst>
          </p:cNvPr>
          <p:cNvSpPr txBox="1"/>
          <p:nvPr/>
        </p:nvSpPr>
        <p:spPr>
          <a:xfrm>
            <a:off x="7739752" y="3480654"/>
            <a:ext cx="40030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2800" b="1" i="0" u="none" strike="noStrike" dirty="0">
                <a:solidFill>
                  <a:srgbClr val="D4E6F8"/>
                </a:solidFill>
                <a:effectLst/>
                <a:latin typeface="Helvetica" pitchFamily="2" charset="0"/>
              </a:rPr>
              <a:t>Desynchronized steps</a:t>
            </a:r>
            <a:endParaRPr lang="en-GB" sz="2800" b="0" dirty="0">
              <a:solidFill>
                <a:srgbClr val="D4E6F8"/>
              </a:solidFill>
              <a:effectLst/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2804A-53AF-5F77-A552-330A3F2678D3}"/>
              </a:ext>
            </a:extLst>
          </p:cNvPr>
          <p:cNvSpPr txBox="1"/>
          <p:nvPr/>
        </p:nvSpPr>
        <p:spPr>
          <a:xfrm>
            <a:off x="1964415" y="1835466"/>
            <a:ext cx="40891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GB" sz="2800" b="1" i="0" u="none" strike="noStrike" dirty="0">
                <a:solidFill>
                  <a:srgbClr val="D4E6F8"/>
                </a:solidFill>
                <a:effectLst/>
                <a:latin typeface="Helvetica" pitchFamily="2" charset="0"/>
              </a:rPr>
              <a:t>Interoperability</a:t>
            </a:r>
            <a:endParaRPr lang="en-GB" sz="2800" b="0" dirty="0">
              <a:solidFill>
                <a:srgbClr val="D4E6F8"/>
              </a:solidFill>
              <a:effectLst/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A9FC6-F299-5E47-2384-B8AD971BB846}"/>
              </a:ext>
            </a:extLst>
          </p:cNvPr>
          <p:cNvSpPr txBox="1"/>
          <p:nvPr/>
        </p:nvSpPr>
        <p:spPr>
          <a:xfrm>
            <a:off x="2119838" y="4527094"/>
            <a:ext cx="27870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2800" b="1" dirty="0">
                <a:solidFill>
                  <a:srgbClr val="D4E6F8"/>
                </a:solidFill>
                <a:latin typeface="Helvetica" pitchFamily="2" charset="0"/>
              </a:rPr>
              <a:t>F</a:t>
            </a:r>
            <a:r>
              <a:rPr lang="en-GB" sz="2800" b="1" i="0" u="none" strike="noStrike" dirty="0">
                <a:solidFill>
                  <a:srgbClr val="D4E6F8"/>
                </a:solidFill>
                <a:effectLst/>
                <a:latin typeface="Helvetica" pitchFamily="2" charset="0"/>
              </a:rPr>
              <a:t>ewer falsified declarations</a:t>
            </a:r>
            <a:endParaRPr lang="en-GB" sz="2800" b="0" dirty="0">
              <a:solidFill>
                <a:srgbClr val="D4E6F8"/>
              </a:solidFill>
              <a:effectLst/>
              <a:latin typeface="Helvetica" pitchFamily="2" charset="0"/>
            </a:endParaRPr>
          </a:p>
        </p:txBody>
      </p:sp>
      <p:pic>
        <p:nvPicPr>
          <p:cNvPr id="21" name="Graphic 20" descr="Circles with arrows with solid fill">
            <a:extLst>
              <a:ext uri="{FF2B5EF4-FFF2-40B4-BE49-F238E27FC236}">
                <a16:creationId xmlns:a16="http://schemas.microsoft.com/office/drawing/2014/main" id="{8A35A76E-1F1C-7B44-AD0F-1CA79538F7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1418" y="1697682"/>
            <a:ext cx="4089164" cy="408916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305DE80-B464-4F8E-1846-A82BBB110399}"/>
              </a:ext>
            </a:extLst>
          </p:cNvPr>
          <p:cNvSpPr txBox="1"/>
          <p:nvPr/>
        </p:nvSpPr>
        <p:spPr>
          <a:xfrm>
            <a:off x="2639837" y="2332556"/>
            <a:ext cx="24835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1400" dirty="0">
                <a:solidFill>
                  <a:srgbClr val="D4E6F8"/>
                </a:solidFill>
                <a:latin typeface="Arial" panose="020B0604020202020204" pitchFamily="34" charset="0"/>
              </a:rPr>
              <a:t>D</a:t>
            </a:r>
            <a:r>
              <a:rPr lang="en-GB" sz="1400" b="0" u="none" strike="noStrike" dirty="0">
                <a:solidFill>
                  <a:srgbClr val="D4E6F8"/>
                </a:solidFill>
                <a:effectLst/>
                <a:latin typeface="Arial" panose="020B0604020202020204" pitchFamily="34" charset="0"/>
              </a:rPr>
              <a:t>ecentralized application usable across banks</a:t>
            </a:r>
            <a:endParaRPr lang="en-FR" sz="1400" dirty="0">
              <a:solidFill>
                <a:srgbClr val="D4E6F8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AC2FD1-8098-5CBA-65C7-B4627EE63506}"/>
              </a:ext>
            </a:extLst>
          </p:cNvPr>
          <p:cNvSpPr txBox="1"/>
          <p:nvPr/>
        </p:nvSpPr>
        <p:spPr>
          <a:xfrm>
            <a:off x="7744056" y="4003874"/>
            <a:ext cx="399871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rgbClr val="D4E6F8"/>
                </a:solidFill>
                <a:latin typeface="Arial" panose="020B0604020202020204" pitchFamily="34" charset="0"/>
              </a:rPr>
              <a:t>A</a:t>
            </a:r>
            <a:r>
              <a:rPr lang="en-GB" sz="1400" b="0" u="none" strike="noStrike" dirty="0">
                <a:solidFill>
                  <a:srgbClr val="D4E6F8"/>
                </a:solidFill>
                <a:effectLst/>
                <a:latin typeface="Arial" panose="020B0604020202020204" pitchFamily="34" charset="0"/>
              </a:rPr>
              <a:t>ll actors can fulfil their tasks without waiting for someone else (except for receiving funds)</a:t>
            </a:r>
            <a:endParaRPr lang="en-FR" sz="1400" dirty="0">
              <a:solidFill>
                <a:srgbClr val="D4E6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119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EEF7A36-9319-A5A3-BB54-C716D3FB08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100" y="6301825"/>
            <a:ext cx="1358900" cy="55617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719AD64-590C-8F4F-9228-C2C699C66EAA}"/>
              </a:ext>
            </a:extLst>
          </p:cNvPr>
          <p:cNvSpPr txBox="1"/>
          <p:nvPr/>
        </p:nvSpPr>
        <p:spPr>
          <a:xfrm>
            <a:off x="2760618" y="493897"/>
            <a:ext cx="68318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000" b="1" dirty="0">
                <a:solidFill>
                  <a:srgbClr val="D4E6F8"/>
                </a:solidFill>
                <a:latin typeface="Helvetica" pitchFamily="2" charset="0"/>
              </a:rPr>
              <a:t>Sui Blockchain &amp; defraud</a:t>
            </a:r>
            <a:endParaRPr lang="en-FR" sz="4000" b="1" dirty="0">
              <a:solidFill>
                <a:srgbClr val="D4E6F8"/>
              </a:solidFill>
              <a:latin typeface="Helvetica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495B3F-495B-9EDF-A595-5EF8395C2BE8}"/>
              </a:ext>
            </a:extLst>
          </p:cNvPr>
          <p:cNvSpPr txBox="1"/>
          <p:nvPr/>
        </p:nvSpPr>
        <p:spPr>
          <a:xfrm>
            <a:off x="4285222" y="5099560"/>
            <a:ext cx="3677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i="0" u="none" strike="noStrike" dirty="0">
                <a:solidFill>
                  <a:srgbClr val="D4E6F8"/>
                </a:solidFill>
                <a:effectLst/>
                <a:latin typeface="Arial" panose="020B0604020202020204" pitchFamily="34" charset="0"/>
              </a:rPr>
              <a:t>Sponsored transactions </a:t>
            </a:r>
          </a:p>
          <a:p>
            <a:pPr algn="ctr"/>
            <a:r>
              <a:rPr lang="en-GB" sz="1800" b="1" i="0" u="none" strike="noStrike" dirty="0">
                <a:solidFill>
                  <a:srgbClr val="D4E6F8"/>
                </a:solidFill>
                <a:effectLst/>
                <a:latin typeface="Arial" panose="020B0604020202020204" pitchFamily="34" charset="0"/>
              </a:rPr>
              <a:t>(not implemented yet)</a:t>
            </a:r>
            <a:endParaRPr lang="en-FR" dirty="0">
              <a:solidFill>
                <a:srgbClr val="D4E6F8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48DD21-BFDC-1A44-CB25-673462BFE9AD}"/>
              </a:ext>
            </a:extLst>
          </p:cNvPr>
          <p:cNvSpPr txBox="1"/>
          <p:nvPr/>
        </p:nvSpPr>
        <p:spPr>
          <a:xfrm>
            <a:off x="8693191" y="5099560"/>
            <a:ext cx="1205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i="0" u="none" strike="noStrike" dirty="0">
                <a:solidFill>
                  <a:srgbClr val="D4E6F8"/>
                </a:solidFill>
                <a:effectLst/>
                <a:latin typeface="Arial" panose="020B0604020202020204" pitchFamily="34" charset="0"/>
              </a:rPr>
              <a:t>Objects</a:t>
            </a:r>
          </a:p>
          <a:p>
            <a:pPr algn="ctr"/>
            <a:r>
              <a:rPr lang="en-GB" b="1" dirty="0">
                <a:solidFill>
                  <a:srgbClr val="D4E6F8"/>
                </a:solidFill>
                <a:latin typeface="Arial" panose="020B0604020202020204" pitchFamily="34" charset="0"/>
              </a:rPr>
              <a:t> &amp; Speed</a:t>
            </a:r>
            <a:endParaRPr lang="en-FR" dirty="0">
              <a:solidFill>
                <a:srgbClr val="D4E6F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155381-5D04-988C-7F6C-8076EE2F56B8}"/>
              </a:ext>
            </a:extLst>
          </p:cNvPr>
          <p:cNvSpPr txBox="1"/>
          <p:nvPr/>
        </p:nvSpPr>
        <p:spPr>
          <a:xfrm>
            <a:off x="2139910" y="5099560"/>
            <a:ext cx="13589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b="1" i="0" u="none" strike="noStrike" dirty="0">
                <a:solidFill>
                  <a:srgbClr val="D4E6F8"/>
                </a:solidFill>
                <a:effectLst/>
                <a:latin typeface="Arial" panose="020B0604020202020204" pitchFamily="34" charset="0"/>
              </a:rPr>
              <a:t>Security</a:t>
            </a:r>
            <a:endParaRPr lang="en-FR" dirty="0">
              <a:solidFill>
                <a:srgbClr val="D4E6F8"/>
              </a:solidFill>
            </a:endParaRPr>
          </a:p>
        </p:txBody>
      </p:sp>
      <p:pic>
        <p:nvPicPr>
          <p:cNvPr id="10242" name="Picture 2" descr="image">
            <a:extLst>
              <a:ext uri="{FF2B5EF4-FFF2-40B4-BE49-F238E27FC236}">
                <a16:creationId xmlns:a16="http://schemas.microsoft.com/office/drawing/2014/main" id="{A5682C4B-7CC7-7542-4C39-7F932BCEA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218" y="1697131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grey building with a sign&#10;&#10;Description automatically generated">
            <a:extLst>
              <a:ext uri="{FF2B5EF4-FFF2-40B4-BE49-F238E27FC236}">
                <a16:creationId xmlns:a16="http://schemas.microsoft.com/office/drawing/2014/main" id="{09B5FDBD-9E8E-E3A7-887A-458220DB92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47" b="28386"/>
          <a:stretch/>
        </p:blipFill>
        <p:spPr>
          <a:xfrm>
            <a:off x="1887804" y="2587118"/>
            <a:ext cx="1863112" cy="186311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44" name="Picture 4" descr="UML Class Diagrams: All you need to know">
            <a:extLst>
              <a:ext uri="{FF2B5EF4-FFF2-40B4-BE49-F238E27FC236}">
                <a16:creationId xmlns:a16="http://schemas.microsoft.com/office/drawing/2014/main" id="{098094F3-B030-CA75-3BDC-CE2C18966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5" r="16605"/>
          <a:stretch/>
        </p:blipFill>
        <p:spPr bwMode="auto">
          <a:xfrm>
            <a:off x="8379054" y="2587117"/>
            <a:ext cx="1863113" cy="1863113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Sui Blockchain — Metaschool">
            <a:extLst>
              <a:ext uri="{FF2B5EF4-FFF2-40B4-BE49-F238E27FC236}">
                <a16:creationId xmlns:a16="http://schemas.microsoft.com/office/drawing/2014/main" id="{7FDDA0F1-6183-57A5-5133-0F6F5CA13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3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709" y="449121"/>
            <a:ext cx="612708" cy="612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2746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190</Words>
  <Application>Microsoft Macintosh PowerPoint</Application>
  <PresentationFormat>Widescreen</PresentationFormat>
  <Paragraphs>58</Paragraphs>
  <Slides>13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defraud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defraud</dc:title>
  <dc:creator>SERGENT Mathis</dc:creator>
  <cp:lastModifiedBy>SERGENT Mathis</cp:lastModifiedBy>
  <cp:revision>18</cp:revision>
  <dcterms:created xsi:type="dcterms:W3CDTF">2023-10-22T04:46:00Z</dcterms:created>
  <dcterms:modified xsi:type="dcterms:W3CDTF">2023-10-22T08:53:12Z</dcterms:modified>
</cp:coreProperties>
</file>